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image" Target="../media/image-10-7.png"/><Relationship Id="rId8" Type="http://schemas.openxmlformats.org/officeDocument/2006/relationships/image" Target="../media/image-10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9.png"/><Relationship Id="rId10" Type="http://schemas.openxmlformats.org/officeDocument/2006/relationships/image" Target="../media/image-2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image" Target="../media/image-8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485775"/>
            <a:ext cx="571500" cy="571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46432" y="1414463"/>
            <a:ext cx="6851135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40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Спам: понимание угрозы</a:t>
            </a:r>
            <a:endParaRPr lang="en-US" sz="4050" dirty="0"/>
          </a:p>
        </p:txBody>
      </p:sp>
      <p:sp>
        <p:nvSpPr>
          <p:cNvPr id="5" name="Shape 1"/>
          <p:cNvSpPr/>
          <p:nvPr/>
        </p:nvSpPr>
        <p:spPr>
          <a:xfrm>
            <a:off x="3857625" y="2400300"/>
            <a:ext cx="1428750" cy="42863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6" name="Text 2"/>
          <p:cNvSpPr/>
          <p:nvPr/>
        </p:nvSpPr>
        <p:spPr>
          <a:xfrm>
            <a:off x="1681711" y="2871788"/>
            <a:ext cx="5780549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Часть 1: Что такое спам и почему он опасен</a:t>
            </a:r>
            <a:endParaRPr lang="en-US" sz="2025" dirty="0"/>
          </a:p>
        </p:txBody>
      </p:sp>
      <p:sp>
        <p:nvSpPr>
          <p:cNvPr id="7" name="Text 3"/>
          <p:cNvSpPr/>
          <p:nvPr/>
        </p:nvSpPr>
        <p:spPr>
          <a:xfrm>
            <a:off x="2499252" y="4114800"/>
            <a:ext cx="4145496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Презентация по информационной безопасности</a:t>
            </a:r>
            <a:endParaRPr lang="en-US" sz="1350" dirty="0"/>
          </a:p>
        </p:txBody>
      </p:sp>
      <p:sp>
        <p:nvSpPr>
          <p:cNvPr id="8" name="Text 4"/>
          <p:cNvSpPr/>
          <p:nvPr/>
        </p:nvSpPr>
        <p:spPr>
          <a:xfrm>
            <a:off x="4408531" y="4443413"/>
            <a:ext cx="326910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46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2025</a:t>
            </a:r>
            <a:endParaRPr lang="en-US" sz="1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68059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Опасности спама: корпоративные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35819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Для организаций спам представляет комплексную угрозу, затрагивающую безопасность, производительность и репутацию.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1601"/>
            <a:ext cx="107156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64344" y="1461595"/>
            <a:ext cx="4018359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Утечка конфиденциальной информации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464344" y="1675907"/>
            <a:ext cx="4018359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Фишинговые атаки могут привести к компрометации учетных записей и доступу к конфиденциальным данным.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108774"/>
            <a:ext cx="142875" cy="142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00063" y="2058767"/>
            <a:ext cx="398264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Нарушение работы IT-инфраструктуры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500063" y="2273080"/>
            <a:ext cx="3982641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Вредоносное ПО может нарушить работу корпоративных систем, вызвать простои и потерю данных.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2705946"/>
            <a:ext cx="142875" cy="14287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00063" y="2655940"/>
            <a:ext cx="398264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Снижение производительности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500063" y="2870253"/>
            <a:ext cx="3982641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Сотрудники тратят рабочее время на обработку спама, что снижает эффективность работы.</a:t>
            </a:r>
            <a:endParaRPr lang="en-US" sz="837" dirty="0"/>
          </a:p>
        </p:txBody>
      </p:sp>
      <p:sp>
        <p:nvSpPr>
          <p:cNvPr id="14" name="Shape 8"/>
          <p:cNvSpPr/>
          <p:nvPr/>
        </p:nvSpPr>
        <p:spPr>
          <a:xfrm>
            <a:off x="285750" y="3338838"/>
            <a:ext cx="4196953" cy="918642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15" name="Text 9"/>
          <p:cNvSpPr/>
          <p:nvPr/>
        </p:nvSpPr>
        <p:spPr>
          <a:xfrm>
            <a:off x="371475" y="3424563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Статистика корпоративных рисков</a:t>
            </a:r>
            <a:endParaRPr lang="en-US" sz="942" dirty="0"/>
          </a:p>
        </p:txBody>
      </p:sp>
      <p:sp>
        <p:nvSpPr>
          <p:cNvPr id="16" name="Text 10"/>
          <p:cNvSpPr/>
          <p:nvPr/>
        </p:nvSpPr>
        <p:spPr>
          <a:xfrm>
            <a:off x="371475" y="3674594"/>
            <a:ext cx="1341825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238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94%</a:t>
            </a:r>
            <a:endParaRPr lang="en-US" sz="1238" dirty="0"/>
          </a:p>
        </p:txBody>
      </p:sp>
      <p:sp>
        <p:nvSpPr>
          <p:cNvPr id="17" name="Text 11"/>
          <p:cNvSpPr/>
          <p:nvPr/>
        </p:nvSpPr>
        <p:spPr>
          <a:xfrm>
            <a:off x="371475" y="3931769"/>
            <a:ext cx="1341825" cy="23998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3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вредоносного ПО через почту</a:t>
            </a:r>
            <a:endParaRPr lang="en-US" sz="732" dirty="0"/>
          </a:p>
        </p:txBody>
      </p:sp>
      <p:sp>
        <p:nvSpPr>
          <p:cNvPr id="18" name="Text 12"/>
          <p:cNvSpPr/>
          <p:nvPr/>
        </p:nvSpPr>
        <p:spPr>
          <a:xfrm>
            <a:off x="1713300" y="3674594"/>
            <a:ext cx="1341825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238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$1.8M</a:t>
            </a:r>
            <a:endParaRPr lang="en-US" sz="1238" dirty="0"/>
          </a:p>
        </p:txBody>
      </p:sp>
      <p:sp>
        <p:nvSpPr>
          <p:cNvPr id="19" name="Text 13"/>
          <p:cNvSpPr/>
          <p:nvPr/>
        </p:nvSpPr>
        <p:spPr>
          <a:xfrm>
            <a:off x="1713300" y="3931769"/>
            <a:ext cx="1341825" cy="11999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3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ущерб от фишинга</a:t>
            </a:r>
            <a:endParaRPr lang="en-US" sz="732" dirty="0"/>
          </a:p>
        </p:txBody>
      </p:sp>
      <p:sp>
        <p:nvSpPr>
          <p:cNvPr id="20" name="Text 14"/>
          <p:cNvSpPr/>
          <p:nvPr/>
        </p:nvSpPr>
        <p:spPr>
          <a:xfrm>
            <a:off x="3055125" y="3674594"/>
            <a:ext cx="1341825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238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4.3ч</a:t>
            </a:r>
            <a:endParaRPr lang="en-US" sz="1238" dirty="0"/>
          </a:p>
        </p:txBody>
      </p:sp>
      <p:sp>
        <p:nvSpPr>
          <p:cNvPr id="21" name="Text 15"/>
          <p:cNvSpPr/>
          <p:nvPr/>
        </p:nvSpPr>
        <p:spPr>
          <a:xfrm>
            <a:off x="3055125" y="3931769"/>
            <a:ext cx="1341825" cy="11999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3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на спам ежемесячно</a:t>
            </a:r>
            <a:endParaRPr lang="en-US" sz="732" dirty="0"/>
          </a:p>
        </p:txBody>
      </p:sp>
      <p:pic>
        <p:nvPicPr>
          <p:cNvPr id="22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0809" y="835819"/>
            <a:ext cx="1917902" cy="1571597"/>
          </a:xfrm>
          <a:prstGeom prst="rect">
            <a:avLst/>
          </a:prstGeom>
        </p:spPr>
      </p:pic>
      <p:pic>
        <p:nvPicPr>
          <p:cNvPr id="23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297" y="2564578"/>
            <a:ext cx="107156" cy="142875"/>
          </a:xfrm>
          <a:prstGeom prst="rect">
            <a:avLst/>
          </a:prstGeom>
        </p:spPr>
      </p:pic>
      <p:sp>
        <p:nvSpPr>
          <p:cNvPr id="24" name="Text 16"/>
          <p:cNvSpPr/>
          <p:nvPr/>
        </p:nvSpPr>
        <p:spPr>
          <a:xfrm>
            <a:off x="4839891" y="2514572"/>
            <a:ext cx="4018359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Репутационные риски</a:t>
            </a:r>
            <a:endParaRPr lang="en-US" sz="942" dirty="0"/>
          </a:p>
        </p:txBody>
      </p:sp>
      <p:sp>
        <p:nvSpPr>
          <p:cNvPr id="25" name="Text 17"/>
          <p:cNvSpPr/>
          <p:nvPr/>
        </p:nvSpPr>
        <p:spPr>
          <a:xfrm>
            <a:off x="4839891" y="2728885"/>
            <a:ext cx="4018359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Компрометация систем может привести к утечке данных клиентов и нанести ущерб репутации.</a:t>
            </a:r>
            <a:endParaRPr lang="en-US" sz="837" dirty="0"/>
          </a:p>
        </p:txBody>
      </p:sp>
      <p:pic>
        <p:nvPicPr>
          <p:cNvPr id="26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1297" y="3161751"/>
            <a:ext cx="142875" cy="142875"/>
          </a:xfrm>
          <a:prstGeom prst="rect">
            <a:avLst/>
          </a:prstGeom>
        </p:spPr>
      </p:pic>
      <p:sp>
        <p:nvSpPr>
          <p:cNvPr id="27" name="Text 18"/>
          <p:cNvSpPr/>
          <p:nvPr/>
        </p:nvSpPr>
        <p:spPr>
          <a:xfrm>
            <a:off x="4875609" y="3111745"/>
            <a:ext cx="398264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Юридические последствия</a:t>
            </a:r>
            <a:endParaRPr lang="en-US" sz="942" dirty="0"/>
          </a:p>
        </p:txBody>
      </p:sp>
      <p:sp>
        <p:nvSpPr>
          <p:cNvPr id="28" name="Text 19"/>
          <p:cNvSpPr/>
          <p:nvPr/>
        </p:nvSpPr>
        <p:spPr>
          <a:xfrm>
            <a:off x="4875609" y="3326057"/>
            <a:ext cx="3982641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Утечка персональных данных может привести к судебным искам и штрафам.</a:t>
            </a:r>
            <a:endParaRPr lang="en-US" sz="837" dirty="0"/>
          </a:p>
        </p:txBody>
      </p:sp>
      <p:pic>
        <p:nvPicPr>
          <p:cNvPr id="2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1297" y="3794643"/>
            <a:ext cx="4196953" cy="15716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778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Заключение и переход ко второй части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1200150" y="1028700"/>
            <a:ext cx="6743700" cy="75436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238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Спам представляет собой серьезную угрозу для пользователей и организаций, выходящую далеко за рамки простого раздражения. Понимание различных типов спама и связанных с ними рисков — первый шаг к эффективной защите. </a:t>
            </a:r>
            <a:endParaRPr lang="en-US" sz="1238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133107"/>
            <a:ext cx="171450" cy="1714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35794" y="2070599"/>
            <a:ext cx="139004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Масштаб проблемы: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2025839" y="2070599"/>
            <a:ext cx="234147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Спам составляет около 45-50% всего </a:t>
            </a:r>
            <a:endParaRPr lang="en-US" sz="942" dirty="0"/>
          </a:p>
        </p:txBody>
      </p:sp>
      <p:sp>
        <p:nvSpPr>
          <p:cNvPr id="8" name="Text 4"/>
          <p:cNvSpPr/>
          <p:nvPr/>
        </p:nvSpPr>
        <p:spPr>
          <a:xfrm>
            <a:off x="635794" y="2250616"/>
            <a:ext cx="376004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объема электронной почты и наносит многомиллиардный </a:t>
            </a:r>
            <a:endParaRPr lang="en-US" sz="942" dirty="0"/>
          </a:p>
        </p:txBody>
      </p:sp>
      <p:sp>
        <p:nvSpPr>
          <p:cNvPr id="9" name="Text 5"/>
          <p:cNvSpPr/>
          <p:nvPr/>
        </p:nvSpPr>
        <p:spPr>
          <a:xfrm>
            <a:off x="635794" y="2430633"/>
            <a:ext cx="180061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ущерб экономике ежегодно. </a:t>
            </a:r>
            <a:endParaRPr lang="en-US" sz="942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156" y="2133107"/>
            <a:ext cx="171450" cy="17145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4957763" y="2070599"/>
            <a:ext cx="143120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Разнообразие типов:</a:t>
            </a:r>
            <a:endParaRPr lang="en-US" sz="942" dirty="0"/>
          </a:p>
        </p:txBody>
      </p:sp>
      <p:sp>
        <p:nvSpPr>
          <p:cNvPr id="12" name="Text 7"/>
          <p:cNvSpPr/>
          <p:nvPr/>
        </p:nvSpPr>
        <p:spPr>
          <a:xfrm>
            <a:off x="6388968" y="2070599"/>
            <a:ext cx="193436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От коммерческой рекламы до </a:t>
            </a:r>
            <a:endParaRPr lang="en-US" sz="942" dirty="0"/>
          </a:p>
        </p:txBody>
      </p:sp>
      <p:sp>
        <p:nvSpPr>
          <p:cNvPr id="13" name="Text 8"/>
          <p:cNvSpPr/>
          <p:nvPr/>
        </p:nvSpPr>
        <p:spPr>
          <a:xfrm>
            <a:off x="4957763" y="2250616"/>
            <a:ext cx="331115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вредоносных программ и фишинговых атак — спам </a:t>
            </a:r>
            <a:endParaRPr lang="en-US" sz="942" dirty="0"/>
          </a:p>
        </p:txBody>
      </p:sp>
      <p:sp>
        <p:nvSpPr>
          <p:cNvPr id="14" name="Text 9"/>
          <p:cNvSpPr/>
          <p:nvPr/>
        </p:nvSpPr>
        <p:spPr>
          <a:xfrm>
            <a:off x="4957763" y="2430633"/>
            <a:ext cx="1850008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принимает множество форм. </a:t>
            </a:r>
            <a:endParaRPr lang="en-US" sz="942" dirty="0"/>
          </a:p>
        </p:txBody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2887470"/>
            <a:ext cx="171450" cy="17145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635794" y="2824962"/>
            <a:ext cx="181875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Психологические приемы:</a:t>
            </a:r>
            <a:endParaRPr lang="en-US" sz="942" dirty="0"/>
          </a:p>
        </p:txBody>
      </p:sp>
      <p:sp>
        <p:nvSpPr>
          <p:cNvPr id="17" name="Text 11"/>
          <p:cNvSpPr/>
          <p:nvPr/>
        </p:nvSpPr>
        <p:spPr>
          <a:xfrm>
            <a:off x="2454548" y="2824962"/>
            <a:ext cx="139724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Спамеры используют </a:t>
            </a:r>
            <a:endParaRPr lang="en-US" sz="942" dirty="0"/>
          </a:p>
        </p:txBody>
      </p:sp>
      <p:sp>
        <p:nvSpPr>
          <p:cNvPr id="18" name="Text 12"/>
          <p:cNvSpPr/>
          <p:nvPr/>
        </p:nvSpPr>
        <p:spPr>
          <a:xfrm>
            <a:off x="635794" y="3004979"/>
            <a:ext cx="354466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манипуляции страхом, жадностью и любопытством для </a:t>
            </a:r>
            <a:endParaRPr lang="en-US" sz="942" dirty="0"/>
          </a:p>
        </p:txBody>
      </p:sp>
      <p:sp>
        <p:nvSpPr>
          <p:cNvPr id="19" name="Text 13"/>
          <p:cNvSpPr/>
          <p:nvPr/>
        </p:nvSpPr>
        <p:spPr>
          <a:xfrm>
            <a:off x="635794" y="3184996"/>
            <a:ext cx="160993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достижения своих целей. </a:t>
            </a:r>
            <a:endParaRPr lang="en-US" sz="942" dirty="0"/>
          </a:p>
        </p:txBody>
      </p:sp>
      <p:pic>
        <p:nvPicPr>
          <p:cNvPr id="2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9156" y="2887470"/>
            <a:ext cx="171450" cy="171450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4957763" y="2824962"/>
            <a:ext cx="141317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Комплексные риски:</a:t>
            </a:r>
            <a:endParaRPr lang="en-US" sz="942" dirty="0"/>
          </a:p>
        </p:txBody>
      </p:sp>
      <p:sp>
        <p:nvSpPr>
          <p:cNvPr id="22" name="Text 15"/>
          <p:cNvSpPr/>
          <p:nvPr/>
        </p:nvSpPr>
        <p:spPr>
          <a:xfrm>
            <a:off x="6370941" y="2824962"/>
            <a:ext cx="2205298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От личных финансовых потерь до </a:t>
            </a:r>
            <a:endParaRPr lang="en-US" sz="942" dirty="0"/>
          </a:p>
        </p:txBody>
      </p:sp>
      <p:sp>
        <p:nvSpPr>
          <p:cNvPr id="23" name="Text 16"/>
          <p:cNvSpPr/>
          <p:nvPr/>
        </p:nvSpPr>
        <p:spPr>
          <a:xfrm>
            <a:off x="4957763" y="3004979"/>
            <a:ext cx="375605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корпоративных утечек данных — последствия спама могут </a:t>
            </a:r>
            <a:endParaRPr lang="en-US" sz="942" dirty="0"/>
          </a:p>
        </p:txBody>
      </p:sp>
      <p:sp>
        <p:nvSpPr>
          <p:cNvPr id="24" name="Text 17"/>
          <p:cNvSpPr/>
          <p:nvPr/>
        </p:nvSpPr>
        <p:spPr>
          <a:xfrm>
            <a:off x="4957763" y="3184996"/>
            <a:ext cx="116836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быть серьезными. </a:t>
            </a:r>
            <a:endParaRPr lang="en-US" sz="942" dirty="0"/>
          </a:p>
        </p:txBody>
      </p:sp>
      <p:sp>
        <p:nvSpPr>
          <p:cNvPr id="25" name="Shape 18"/>
          <p:cNvSpPr/>
          <p:nvPr/>
        </p:nvSpPr>
        <p:spPr>
          <a:xfrm>
            <a:off x="1200150" y="3791852"/>
            <a:ext cx="6743700" cy="1600200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2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3413" y="4036526"/>
            <a:ext cx="257175" cy="257175"/>
          </a:xfrm>
          <a:prstGeom prst="rect">
            <a:avLst/>
          </a:prstGeom>
        </p:spPr>
      </p:pic>
      <p:sp>
        <p:nvSpPr>
          <p:cNvPr id="27" name="Text 19"/>
          <p:cNvSpPr/>
          <p:nvPr/>
        </p:nvSpPr>
        <p:spPr>
          <a:xfrm>
            <a:off x="1378744" y="4463365"/>
            <a:ext cx="6386513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Во второй части презентации</a:t>
            </a:r>
            <a:endParaRPr lang="en-US" sz="1350" dirty="0"/>
          </a:p>
        </p:txBody>
      </p:sp>
      <p:sp>
        <p:nvSpPr>
          <p:cNvPr id="28" name="Text 20"/>
          <p:cNvSpPr/>
          <p:nvPr/>
        </p:nvSpPr>
        <p:spPr>
          <a:xfrm>
            <a:off x="1378744" y="4827696"/>
            <a:ext cx="6386513" cy="38576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Мы рассмотрим эффективные методы и технологии защиты от спама, включая индивидуальные меры предосторожности, технические решения и организационные подходы. </a:t>
            </a:r>
            <a:endParaRPr lang="en-US" sz="942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1406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Что такое спам?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1028700"/>
            <a:ext cx="4107656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 — это нежелательные и навязчивые электронные сообщения, отправляемые массово на неопределенный круг получателей, обычно в коммерческих или злонамеренных целях.</a:t>
            </a:r>
            <a:endParaRPr lang="en-US" sz="1046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021681"/>
            <a:ext cx="142875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85788" y="1973461"/>
            <a:ext cx="131969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Массовая рассылка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1905484" y="1973461"/>
            <a:ext cx="2032341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отправляется одновременно </a:t>
            </a:r>
            <a:endParaRPr lang="en-US" sz="942" dirty="0"/>
          </a:p>
        </p:txBody>
      </p:sp>
      <p:sp>
        <p:nvSpPr>
          <p:cNvPr id="8" name="Text 4"/>
          <p:cNvSpPr/>
          <p:nvPr/>
        </p:nvSpPr>
        <p:spPr>
          <a:xfrm>
            <a:off x="585788" y="2153478"/>
            <a:ext cx="326985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большому количеству получателей без их согласия</a:t>
            </a:r>
            <a:endParaRPr lang="en-US" sz="942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2488871"/>
            <a:ext cx="160734" cy="14287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647" y="2440651"/>
            <a:ext cx="124164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Низкая стоимость</a:t>
            </a:r>
            <a:endParaRPr lang="en-US" sz="942" dirty="0"/>
          </a:p>
        </p:txBody>
      </p:sp>
      <p:sp>
        <p:nvSpPr>
          <p:cNvPr id="11" name="Text 6"/>
          <p:cNvSpPr/>
          <p:nvPr/>
        </p:nvSpPr>
        <p:spPr>
          <a:xfrm>
            <a:off x="1845292" y="2440651"/>
            <a:ext cx="245192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минимальные затраты на отправку </a:t>
            </a:r>
            <a:endParaRPr lang="en-US" sz="942" dirty="0"/>
          </a:p>
        </p:txBody>
      </p:sp>
      <p:sp>
        <p:nvSpPr>
          <p:cNvPr id="12" name="Text 7"/>
          <p:cNvSpPr/>
          <p:nvPr/>
        </p:nvSpPr>
        <p:spPr>
          <a:xfrm>
            <a:off x="603647" y="2620668"/>
            <a:ext cx="148559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миллионов сообщений</a:t>
            </a:r>
            <a:endParaRPr lang="en-US" sz="942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2956061"/>
            <a:ext cx="125016" cy="14287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567928" y="2907841"/>
            <a:ext cx="92056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Анонимность</a:t>
            </a:r>
            <a:endParaRPr lang="en-US" sz="942" dirty="0"/>
          </a:p>
        </p:txBody>
      </p:sp>
      <p:sp>
        <p:nvSpPr>
          <p:cNvPr id="15" name="Text 9"/>
          <p:cNvSpPr/>
          <p:nvPr/>
        </p:nvSpPr>
        <p:spPr>
          <a:xfrm>
            <a:off x="1488495" y="2907841"/>
            <a:ext cx="261715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часто отправляется с поддельных или </a:t>
            </a:r>
            <a:endParaRPr lang="en-US" sz="942" dirty="0"/>
          </a:p>
        </p:txBody>
      </p:sp>
      <p:sp>
        <p:nvSpPr>
          <p:cNvPr id="16" name="Text 10"/>
          <p:cNvSpPr/>
          <p:nvPr/>
        </p:nvSpPr>
        <p:spPr>
          <a:xfrm>
            <a:off x="567928" y="3087858"/>
            <a:ext cx="203080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скомпрометированных адресов</a:t>
            </a:r>
            <a:endParaRPr lang="en-US" sz="942" dirty="0"/>
          </a:p>
        </p:txBody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8" y="3423252"/>
            <a:ext cx="178594" cy="142875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21506" y="3375031"/>
            <a:ext cx="107527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Автоматизация</a:t>
            </a:r>
            <a:endParaRPr lang="en-US" sz="942" dirty="0"/>
          </a:p>
        </p:txBody>
      </p:sp>
      <p:sp>
        <p:nvSpPr>
          <p:cNvPr id="19" name="Text 12"/>
          <p:cNvSpPr/>
          <p:nvPr/>
        </p:nvSpPr>
        <p:spPr>
          <a:xfrm>
            <a:off x="1696780" y="3375031"/>
            <a:ext cx="1903251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использование ботнетов и </a:t>
            </a:r>
            <a:endParaRPr lang="en-US" sz="942" dirty="0"/>
          </a:p>
        </p:txBody>
      </p:sp>
      <p:sp>
        <p:nvSpPr>
          <p:cNvPr id="20" name="Text 13"/>
          <p:cNvSpPr/>
          <p:nvPr/>
        </p:nvSpPr>
        <p:spPr>
          <a:xfrm>
            <a:off x="621506" y="3555048"/>
            <a:ext cx="318282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специализированного ПО для массовой рассылки</a:t>
            </a:r>
            <a:endParaRPr lang="en-US" sz="942" dirty="0"/>
          </a:p>
        </p:txBody>
      </p:sp>
      <p:sp>
        <p:nvSpPr>
          <p:cNvPr id="21" name="Shape 14"/>
          <p:cNvSpPr/>
          <p:nvPr/>
        </p:nvSpPr>
        <p:spPr>
          <a:xfrm>
            <a:off x="357188" y="3983310"/>
            <a:ext cx="4107656" cy="1471585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22" name="Text 15"/>
          <p:cNvSpPr/>
          <p:nvPr/>
        </p:nvSpPr>
        <p:spPr>
          <a:xfrm>
            <a:off x="500063" y="4126185"/>
            <a:ext cx="382190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История термина "спам"</a:t>
            </a:r>
            <a:endParaRPr lang="en-US" sz="1046" dirty="0"/>
          </a:p>
        </p:txBody>
      </p:sp>
      <p:sp>
        <p:nvSpPr>
          <p:cNvPr id="23" name="Text 16"/>
          <p:cNvSpPr/>
          <p:nvPr/>
        </p:nvSpPr>
        <p:spPr>
          <a:xfrm>
            <a:off x="500063" y="4411935"/>
            <a:ext cx="3821906" cy="90008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Термин происходит от названия консервированного мясного продукта SPAM®. Популярность приобрел после скетча комедийной группы Monty Python, где слово "спам" повторялось множество раз, символизируя навязчивость и повторяемость.</a:t>
            </a:r>
            <a:endParaRPr lang="en-US" sz="942" dirty="0"/>
          </a:p>
        </p:txBody>
      </p:sp>
      <p:pic>
        <p:nvPicPr>
          <p:cNvPr id="2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6920" y="1171575"/>
            <a:ext cx="2752130" cy="2500285"/>
          </a:xfrm>
          <a:prstGeom prst="rect">
            <a:avLst/>
          </a:prstGeom>
        </p:spPr>
      </p:pic>
      <p:pic>
        <p:nvPicPr>
          <p:cNvPr id="2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9156" y="3936178"/>
            <a:ext cx="142875" cy="142875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4907756" y="3887958"/>
            <a:ext cx="120924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Нежелательность</a:t>
            </a:r>
            <a:endParaRPr lang="en-US" sz="942" dirty="0"/>
          </a:p>
        </p:txBody>
      </p:sp>
      <p:sp>
        <p:nvSpPr>
          <p:cNvPr id="27" name="Text 18"/>
          <p:cNvSpPr/>
          <p:nvPr/>
        </p:nvSpPr>
        <p:spPr>
          <a:xfrm>
            <a:off x="6117003" y="3887958"/>
            <a:ext cx="232707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получатели не запрашивали и не </a:t>
            </a:r>
            <a:endParaRPr lang="en-US" sz="942" dirty="0"/>
          </a:p>
        </p:txBody>
      </p:sp>
      <p:sp>
        <p:nvSpPr>
          <p:cNvPr id="28" name="Text 19"/>
          <p:cNvSpPr/>
          <p:nvPr/>
        </p:nvSpPr>
        <p:spPr>
          <a:xfrm>
            <a:off x="4907756" y="4067975"/>
            <a:ext cx="309447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давали согласия на получение таких сообщений</a:t>
            </a:r>
            <a:endParaRPr lang="en-US" sz="942" dirty="0"/>
          </a:p>
        </p:txBody>
      </p:sp>
      <p:pic>
        <p:nvPicPr>
          <p:cNvPr id="2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9156" y="4403368"/>
            <a:ext cx="178594" cy="142875"/>
          </a:xfrm>
          <a:prstGeom prst="rect">
            <a:avLst/>
          </a:prstGeom>
        </p:spPr>
      </p:pic>
      <p:sp>
        <p:nvSpPr>
          <p:cNvPr id="30" name="Text 20"/>
          <p:cNvSpPr/>
          <p:nvPr/>
        </p:nvSpPr>
        <p:spPr>
          <a:xfrm>
            <a:off x="4943475" y="4355148"/>
            <a:ext cx="84536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Содержание</a:t>
            </a:r>
            <a:endParaRPr lang="en-US" sz="942" dirty="0"/>
          </a:p>
        </p:txBody>
      </p:sp>
      <p:sp>
        <p:nvSpPr>
          <p:cNvPr id="31" name="Text 21"/>
          <p:cNvSpPr/>
          <p:nvPr/>
        </p:nvSpPr>
        <p:spPr>
          <a:xfrm>
            <a:off x="5788837" y="4355148"/>
            <a:ext cx="258681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часто содержит вредоносные ссылки, </a:t>
            </a:r>
            <a:endParaRPr lang="en-US" sz="942" dirty="0"/>
          </a:p>
        </p:txBody>
      </p:sp>
      <p:sp>
        <p:nvSpPr>
          <p:cNvPr id="32" name="Text 22"/>
          <p:cNvSpPr/>
          <p:nvPr/>
        </p:nvSpPr>
        <p:spPr>
          <a:xfrm>
            <a:off x="4943475" y="4535165"/>
            <a:ext cx="286994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вложения или мошеннические предложения</a:t>
            </a:r>
            <a:endParaRPr lang="en-US" sz="942" dirty="0"/>
          </a:p>
        </p:txBody>
      </p:sp>
      <p:pic>
        <p:nvPicPr>
          <p:cNvPr id="33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9156" y="4870559"/>
            <a:ext cx="142875" cy="142875"/>
          </a:xfrm>
          <a:prstGeom prst="rect">
            <a:avLst/>
          </a:prstGeom>
        </p:spPr>
      </p:pic>
      <p:sp>
        <p:nvSpPr>
          <p:cNvPr id="34" name="Text 23"/>
          <p:cNvSpPr/>
          <p:nvPr/>
        </p:nvSpPr>
        <p:spPr>
          <a:xfrm>
            <a:off x="4907756" y="4822338"/>
            <a:ext cx="147258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Глобальный масштаб</a:t>
            </a:r>
            <a:endParaRPr lang="en-US" sz="942" dirty="0"/>
          </a:p>
        </p:txBody>
      </p:sp>
      <p:sp>
        <p:nvSpPr>
          <p:cNvPr id="35" name="Text 24"/>
          <p:cNvSpPr/>
          <p:nvPr/>
        </p:nvSpPr>
        <p:spPr>
          <a:xfrm>
            <a:off x="6380345" y="4822338"/>
            <a:ext cx="189256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проблема, затрагивающая </a:t>
            </a:r>
            <a:endParaRPr lang="en-US" sz="942" dirty="0"/>
          </a:p>
        </p:txBody>
      </p:sp>
      <p:sp>
        <p:nvSpPr>
          <p:cNvPr id="36" name="Text 25"/>
          <p:cNvSpPr/>
          <p:nvPr/>
        </p:nvSpPr>
        <p:spPr>
          <a:xfrm>
            <a:off x="4907756" y="5002355"/>
            <a:ext cx="2605208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пользователей интернета по всему миру</a:t>
            </a:r>
            <a:endParaRPr lang="en-US" sz="942" dirty="0"/>
          </a:p>
        </p:txBody>
      </p:sp>
      <p:pic>
        <p:nvPicPr>
          <p:cNvPr id="37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9156" y="5337749"/>
            <a:ext cx="142875" cy="142875"/>
          </a:xfrm>
          <a:prstGeom prst="rect">
            <a:avLst/>
          </a:prstGeom>
        </p:spPr>
      </p:pic>
      <p:sp>
        <p:nvSpPr>
          <p:cNvPr id="38" name="Text 26"/>
          <p:cNvSpPr/>
          <p:nvPr/>
        </p:nvSpPr>
        <p:spPr>
          <a:xfrm>
            <a:off x="4907756" y="5289528"/>
            <a:ext cx="131712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Сложность защиты</a:t>
            </a:r>
            <a:endParaRPr lang="en-US" sz="942" dirty="0"/>
          </a:p>
        </p:txBody>
      </p:sp>
      <p:sp>
        <p:nvSpPr>
          <p:cNvPr id="39" name="Text 27"/>
          <p:cNvSpPr/>
          <p:nvPr/>
        </p:nvSpPr>
        <p:spPr>
          <a:xfrm>
            <a:off x="6224885" y="5289528"/>
            <a:ext cx="216531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постоянная эволюция методов </a:t>
            </a:r>
            <a:endParaRPr lang="en-US" sz="942" dirty="0"/>
          </a:p>
        </p:txBody>
      </p:sp>
      <p:sp>
        <p:nvSpPr>
          <p:cNvPr id="40" name="Text 28"/>
          <p:cNvSpPr/>
          <p:nvPr/>
        </p:nvSpPr>
        <p:spPr>
          <a:xfrm>
            <a:off x="4907756" y="5469545"/>
            <a:ext cx="350956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спамеров требует совершенствования средств защиты</a:t>
            </a:r>
            <a:endParaRPr lang="en-US" sz="942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20789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Масштабы проблемы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1028700"/>
            <a:ext cx="41076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 остается одной из самых масштабных проблем электронной коммуникации, несмотря на развитие технологий защиты.</a:t>
            </a:r>
            <a:endParaRPr lang="en-US" sz="1046" dirty="0"/>
          </a:p>
        </p:txBody>
      </p:sp>
      <p:sp>
        <p:nvSpPr>
          <p:cNvPr id="5" name="Shape 2"/>
          <p:cNvSpPr/>
          <p:nvPr/>
        </p:nvSpPr>
        <p:spPr>
          <a:xfrm>
            <a:off x="357188" y="1771650"/>
            <a:ext cx="4107656" cy="841511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4" y="2065604"/>
            <a:ext cx="257175" cy="25717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64394" y="1878806"/>
            <a:ext cx="3493294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45-50%</a:t>
            </a:r>
            <a:endParaRPr lang="en-US" sz="1350" dirty="0"/>
          </a:p>
        </p:txBody>
      </p:sp>
      <p:sp>
        <p:nvSpPr>
          <p:cNvPr id="8" name="Text 4"/>
          <p:cNvSpPr/>
          <p:nvPr/>
        </p:nvSpPr>
        <p:spPr>
          <a:xfrm>
            <a:off x="864394" y="2171700"/>
            <a:ext cx="3493294" cy="33430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Доля спама в общем объеме электронной почты в 2025 году</a:t>
            </a:r>
            <a:endParaRPr lang="en-US" sz="942" dirty="0"/>
          </a:p>
        </p:txBody>
      </p:sp>
      <p:sp>
        <p:nvSpPr>
          <p:cNvPr id="9" name="Shape 5"/>
          <p:cNvSpPr/>
          <p:nvPr/>
        </p:nvSpPr>
        <p:spPr>
          <a:xfrm>
            <a:off x="357188" y="2756036"/>
            <a:ext cx="4107656" cy="841511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4" y="3049991"/>
            <a:ext cx="289322" cy="25717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896541" y="2863193"/>
            <a:ext cx="3461147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$20+ млрд</a:t>
            </a:r>
            <a:endParaRPr lang="en-US" sz="1350" dirty="0"/>
          </a:p>
        </p:txBody>
      </p:sp>
      <p:sp>
        <p:nvSpPr>
          <p:cNvPr id="12" name="Text 7"/>
          <p:cNvSpPr/>
          <p:nvPr/>
        </p:nvSpPr>
        <p:spPr>
          <a:xfrm>
            <a:off x="896541" y="3156086"/>
            <a:ext cx="3461147" cy="33430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Ежегодный экономический ущерб от спама для бизнеса во всем мире</a:t>
            </a:r>
            <a:endParaRPr lang="en-US" sz="942" dirty="0"/>
          </a:p>
        </p:txBody>
      </p:sp>
      <p:sp>
        <p:nvSpPr>
          <p:cNvPr id="13" name="Shape 8"/>
          <p:cNvSpPr/>
          <p:nvPr/>
        </p:nvSpPr>
        <p:spPr>
          <a:xfrm>
            <a:off x="357188" y="3740423"/>
            <a:ext cx="4107656" cy="841511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4" y="4034377"/>
            <a:ext cx="257175" cy="257175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64394" y="3847579"/>
            <a:ext cx="3493294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 дней в год</a:t>
            </a:r>
            <a:endParaRPr lang="en-US" sz="1350" dirty="0"/>
          </a:p>
        </p:txBody>
      </p:sp>
      <p:sp>
        <p:nvSpPr>
          <p:cNvPr id="16" name="Text 10"/>
          <p:cNvSpPr/>
          <p:nvPr/>
        </p:nvSpPr>
        <p:spPr>
          <a:xfrm>
            <a:off x="864394" y="4140473"/>
            <a:ext cx="3493294" cy="33430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Среднее время, которое сотрудник тратит на обработку спама</a:t>
            </a:r>
            <a:endParaRPr lang="en-US" sz="942" dirty="0"/>
          </a:p>
        </p:txBody>
      </p:sp>
      <p:sp>
        <p:nvSpPr>
          <p:cNvPr id="17" name="Shape 11"/>
          <p:cNvSpPr/>
          <p:nvPr/>
        </p:nvSpPr>
        <p:spPr>
          <a:xfrm>
            <a:off x="357188" y="4724809"/>
            <a:ext cx="4107656" cy="674359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8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4" y="4935187"/>
            <a:ext cx="257175" cy="257175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864394" y="4831966"/>
            <a:ext cx="3493294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14.5 млрд</a:t>
            </a:r>
            <a:endParaRPr lang="en-US" sz="1350" dirty="0"/>
          </a:p>
        </p:txBody>
      </p:sp>
      <p:sp>
        <p:nvSpPr>
          <p:cNvPr id="20" name="Text 13"/>
          <p:cNvSpPr/>
          <p:nvPr/>
        </p:nvSpPr>
        <p:spPr>
          <a:xfrm>
            <a:off x="864394" y="5124859"/>
            <a:ext cx="3493294" cy="16715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Ежедневное количество спам-сообщений в мире</a:t>
            </a:r>
            <a:endParaRPr lang="en-US" sz="942" dirty="0"/>
          </a:p>
        </p:txBody>
      </p:sp>
      <p:pic>
        <p:nvPicPr>
          <p:cNvPr id="2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4079" y="1028700"/>
            <a:ext cx="2937811" cy="2143097"/>
          </a:xfrm>
          <a:prstGeom prst="rect">
            <a:avLst/>
          </a:prstGeom>
        </p:spPr>
      </p:pic>
      <p:pic>
        <p:nvPicPr>
          <p:cNvPr id="22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9156" y="3457547"/>
            <a:ext cx="4107656" cy="2143125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4679156" y="5672110"/>
            <a:ext cx="4107656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r" indent="0" marL="0">
              <a:buNone/>
            </a:pPr>
            <a:r>
              <a:rPr lang="en-US" sz="732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Источники: Statista, Cisco Talos, Symantec, Radicati Group (2025)</a:t>
            </a:r>
            <a:endParaRPr lang="en-US" sz="732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5508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Почему существует спам?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1028700"/>
            <a:ext cx="41076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 продолжает существовать из-за его экономической эффективности для отправителей и потенциальной выгоды от обмана получателей.</a:t>
            </a:r>
            <a:endParaRPr lang="en-US" sz="1046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821656"/>
            <a:ext cx="160734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03647" y="1773436"/>
            <a:ext cx="142386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Коммерческие цели: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2027513" y="1773436"/>
            <a:ext cx="181233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Низкая стоимость массовой </a:t>
            </a:r>
            <a:endParaRPr lang="en-US" sz="942" dirty="0"/>
          </a:p>
        </p:txBody>
      </p:sp>
      <p:sp>
        <p:nvSpPr>
          <p:cNvPr id="8" name="Text 4"/>
          <p:cNvSpPr/>
          <p:nvPr/>
        </p:nvSpPr>
        <p:spPr>
          <a:xfrm>
            <a:off x="603647" y="1953453"/>
            <a:ext cx="300871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рассылки при потенциально высокой прибыли</a:t>
            </a:r>
            <a:endParaRPr lang="en-US" sz="942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2288846"/>
            <a:ext cx="125016" cy="14287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67928" y="2240626"/>
            <a:ext cx="151617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Злонамеренные цели:</a:t>
            </a:r>
            <a:endParaRPr lang="en-US" sz="942" dirty="0"/>
          </a:p>
        </p:txBody>
      </p:sp>
      <p:sp>
        <p:nvSpPr>
          <p:cNvPr id="11" name="Text 6"/>
          <p:cNvSpPr/>
          <p:nvPr/>
        </p:nvSpPr>
        <p:spPr>
          <a:xfrm>
            <a:off x="2084105" y="2240626"/>
            <a:ext cx="227690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Получение доступа к компьютерам </a:t>
            </a:r>
            <a:endParaRPr lang="en-US" sz="942" dirty="0"/>
          </a:p>
        </p:txBody>
      </p:sp>
      <p:sp>
        <p:nvSpPr>
          <p:cNvPr id="12" name="Text 7"/>
          <p:cNvSpPr/>
          <p:nvPr/>
        </p:nvSpPr>
        <p:spPr>
          <a:xfrm>
            <a:off x="567928" y="2420643"/>
            <a:ext cx="337581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пользователей и распространение вредоносного ПО</a:t>
            </a:r>
            <a:endParaRPr lang="en-US" sz="942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2756036"/>
            <a:ext cx="107156" cy="14287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550069" y="2707816"/>
            <a:ext cx="111230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Эффективность:</a:t>
            </a:r>
            <a:endParaRPr lang="en-US" sz="942" dirty="0"/>
          </a:p>
        </p:txBody>
      </p:sp>
      <p:sp>
        <p:nvSpPr>
          <p:cNvPr id="15" name="Text 9"/>
          <p:cNvSpPr/>
          <p:nvPr/>
        </p:nvSpPr>
        <p:spPr>
          <a:xfrm>
            <a:off x="1662373" y="2707816"/>
            <a:ext cx="278765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Даже при низком проценте откликов (0.1%) </a:t>
            </a:r>
            <a:endParaRPr lang="en-US" sz="942" dirty="0"/>
          </a:p>
        </p:txBody>
      </p:sp>
      <p:sp>
        <p:nvSpPr>
          <p:cNvPr id="16" name="Text 10"/>
          <p:cNvSpPr/>
          <p:nvPr/>
        </p:nvSpPr>
        <p:spPr>
          <a:xfrm>
            <a:off x="550069" y="2887833"/>
            <a:ext cx="181465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спамеры получают прибыль</a:t>
            </a:r>
            <a:endParaRPr lang="en-US" sz="942" dirty="0"/>
          </a:p>
        </p:txBody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8" y="3223227"/>
            <a:ext cx="178594" cy="142875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21506" y="3175006"/>
            <a:ext cx="116476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Инфраструктура:</a:t>
            </a:r>
            <a:endParaRPr lang="en-US" sz="942" dirty="0"/>
          </a:p>
        </p:txBody>
      </p:sp>
      <p:sp>
        <p:nvSpPr>
          <p:cNvPr id="19" name="Text 12"/>
          <p:cNvSpPr/>
          <p:nvPr/>
        </p:nvSpPr>
        <p:spPr>
          <a:xfrm>
            <a:off x="1786272" y="3175006"/>
            <a:ext cx="249601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Использование ботнетов значительно </a:t>
            </a:r>
            <a:endParaRPr lang="en-US" sz="942" dirty="0"/>
          </a:p>
        </p:txBody>
      </p:sp>
      <p:sp>
        <p:nvSpPr>
          <p:cNvPr id="20" name="Text 13"/>
          <p:cNvSpPr/>
          <p:nvPr/>
        </p:nvSpPr>
        <p:spPr>
          <a:xfrm>
            <a:off x="621506" y="3355023"/>
            <a:ext cx="185039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снижает стоимость рассылки</a:t>
            </a:r>
            <a:endParaRPr lang="en-US" sz="942" dirty="0"/>
          </a:p>
        </p:txBody>
      </p:sp>
      <p:pic>
        <p:nvPicPr>
          <p:cNvPr id="2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8" y="3783285"/>
            <a:ext cx="4107656" cy="2143125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357188" y="5997848"/>
            <a:ext cx="4107656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r" indent="0" marL="0">
              <a:buNone/>
            </a:pPr>
            <a:r>
              <a:rPr lang="en-US" sz="732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Источник: Исследования экономики спама, Университет Кембриджа, 2024</a:t>
            </a:r>
            <a:endParaRPr lang="en-US" sz="732" dirty="0"/>
          </a:p>
        </p:txBody>
      </p:sp>
      <p:pic>
        <p:nvPicPr>
          <p:cNvPr id="23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9156" y="1078706"/>
            <a:ext cx="142875" cy="142875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4907756" y="1030486"/>
            <a:ext cx="181875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Психологические приемы:</a:t>
            </a:r>
            <a:endParaRPr lang="en-US" sz="942" dirty="0"/>
          </a:p>
        </p:txBody>
      </p:sp>
      <p:sp>
        <p:nvSpPr>
          <p:cNvPr id="25" name="Text 16"/>
          <p:cNvSpPr/>
          <p:nvPr/>
        </p:nvSpPr>
        <p:spPr>
          <a:xfrm>
            <a:off x="6726510" y="1030486"/>
            <a:ext cx="175613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Использование срочности, </a:t>
            </a:r>
            <a:endParaRPr lang="en-US" sz="942" dirty="0"/>
          </a:p>
        </p:txBody>
      </p:sp>
      <p:sp>
        <p:nvSpPr>
          <p:cNvPr id="26" name="Text 17"/>
          <p:cNvSpPr/>
          <p:nvPr/>
        </p:nvSpPr>
        <p:spPr>
          <a:xfrm>
            <a:off x="4907756" y="1210503"/>
            <a:ext cx="342559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страха или жадности для манипуляции получателями</a:t>
            </a:r>
            <a:endParaRPr lang="en-US" sz="942" dirty="0"/>
          </a:p>
        </p:txBody>
      </p:sp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9156" y="1545896"/>
            <a:ext cx="178594" cy="142875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4943475" y="1497676"/>
            <a:ext cx="111191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Автоматизация:</a:t>
            </a:r>
            <a:endParaRPr lang="en-US" sz="942" dirty="0"/>
          </a:p>
        </p:txBody>
      </p:sp>
      <p:sp>
        <p:nvSpPr>
          <p:cNvPr id="29" name="Text 19"/>
          <p:cNvSpPr/>
          <p:nvPr/>
        </p:nvSpPr>
        <p:spPr>
          <a:xfrm>
            <a:off x="6055389" y="1497676"/>
            <a:ext cx="251892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Современные инструменты позволяют </a:t>
            </a:r>
            <a:endParaRPr lang="en-US" sz="942" dirty="0"/>
          </a:p>
        </p:txBody>
      </p:sp>
      <p:sp>
        <p:nvSpPr>
          <p:cNvPr id="30" name="Text 20"/>
          <p:cNvSpPr/>
          <p:nvPr/>
        </p:nvSpPr>
        <p:spPr>
          <a:xfrm>
            <a:off x="4943475" y="1677693"/>
            <a:ext cx="352767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легко создавать и рассылать спам в огромных объемах</a:t>
            </a:r>
            <a:endParaRPr lang="en-US" sz="942" dirty="0"/>
          </a:p>
        </p:txBody>
      </p:sp>
      <p:pic>
        <p:nvPicPr>
          <p:cNvPr id="31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9156" y="2013086"/>
            <a:ext cx="142875" cy="142875"/>
          </a:xfrm>
          <a:prstGeom prst="rect">
            <a:avLst/>
          </a:prstGeom>
        </p:spPr>
      </p:pic>
      <p:sp>
        <p:nvSpPr>
          <p:cNvPr id="32" name="Text 21"/>
          <p:cNvSpPr/>
          <p:nvPr/>
        </p:nvSpPr>
        <p:spPr>
          <a:xfrm>
            <a:off x="4907756" y="1964866"/>
            <a:ext cx="134863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Эволюция методов:</a:t>
            </a:r>
            <a:endParaRPr lang="en-US" sz="942" dirty="0"/>
          </a:p>
        </p:txBody>
      </p:sp>
      <p:sp>
        <p:nvSpPr>
          <p:cNvPr id="33" name="Text 22"/>
          <p:cNvSpPr/>
          <p:nvPr/>
        </p:nvSpPr>
        <p:spPr>
          <a:xfrm>
            <a:off x="6256390" y="1964866"/>
            <a:ext cx="234019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Спамеры постоянно адаптируются к </a:t>
            </a:r>
            <a:endParaRPr lang="en-US" sz="942" dirty="0"/>
          </a:p>
        </p:txBody>
      </p:sp>
      <p:sp>
        <p:nvSpPr>
          <p:cNvPr id="34" name="Text 23"/>
          <p:cNvSpPr/>
          <p:nvPr/>
        </p:nvSpPr>
        <p:spPr>
          <a:xfrm>
            <a:off x="4907756" y="2144883"/>
            <a:ext cx="154112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новым методам защиты</a:t>
            </a:r>
            <a:endParaRPr lang="en-US" sz="942" dirty="0"/>
          </a:p>
        </p:txBody>
      </p:sp>
      <p:pic>
        <p:nvPicPr>
          <p:cNvPr id="35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9156" y="2480277"/>
            <a:ext cx="142875" cy="142875"/>
          </a:xfrm>
          <a:prstGeom prst="rect">
            <a:avLst/>
          </a:prstGeom>
        </p:spPr>
      </p:pic>
      <p:sp>
        <p:nvSpPr>
          <p:cNvPr id="36" name="Text 24"/>
          <p:cNvSpPr/>
          <p:nvPr/>
        </p:nvSpPr>
        <p:spPr>
          <a:xfrm>
            <a:off x="4907756" y="2432056"/>
            <a:ext cx="92919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Юрисдикция:</a:t>
            </a:r>
            <a:endParaRPr lang="en-US" sz="942" dirty="0"/>
          </a:p>
        </p:txBody>
      </p:sp>
      <p:sp>
        <p:nvSpPr>
          <p:cNvPr id="37" name="Text 25"/>
          <p:cNvSpPr/>
          <p:nvPr/>
        </p:nvSpPr>
        <p:spPr>
          <a:xfrm>
            <a:off x="5836946" y="2432056"/>
            <a:ext cx="273134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Сложность преследования спамеров из-за </a:t>
            </a:r>
            <a:endParaRPr lang="en-US" sz="942" dirty="0"/>
          </a:p>
        </p:txBody>
      </p:sp>
      <p:sp>
        <p:nvSpPr>
          <p:cNvPr id="38" name="Text 26"/>
          <p:cNvSpPr/>
          <p:nvPr/>
        </p:nvSpPr>
        <p:spPr>
          <a:xfrm>
            <a:off x="4907756" y="2612073"/>
            <a:ext cx="152700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международных границ</a:t>
            </a:r>
            <a:endParaRPr lang="en-US" sz="942" dirty="0"/>
          </a:p>
        </p:txBody>
      </p:sp>
      <p:sp>
        <p:nvSpPr>
          <p:cNvPr id="39" name="Shape 27"/>
          <p:cNvSpPr/>
          <p:nvPr/>
        </p:nvSpPr>
        <p:spPr>
          <a:xfrm>
            <a:off x="4679156" y="3040335"/>
            <a:ext cx="4107656" cy="1042988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40" name="Shape 28"/>
          <p:cNvSpPr/>
          <p:nvPr/>
        </p:nvSpPr>
        <p:spPr>
          <a:xfrm>
            <a:off x="4679156" y="3040335"/>
            <a:ext cx="42863" cy="1042988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41" name="Text 29"/>
          <p:cNvSpPr/>
          <p:nvPr/>
        </p:nvSpPr>
        <p:spPr>
          <a:xfrm>
            <a:off x="4786313" y="3156421"/>
            <a:ext cx="320698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"Спам продолжает существовать потому, что он </a:t>
            </a:r>
            <a:endParaRPr lang="en-US" sz="942" dirty="0"/>
          </a:p>
        </p:txBody>
      </p:sp>
      <p:sp>
        <p:nvSpPr>
          <p:cNvPr id="42" name="Text 30"/>
          <p:cNvSpPr/>
          <p:nvPr/>
        </p:nvSpPr>
        <p:spPr>
          <a:xfrm>
            <a:off x="4786313" y="3156421"/>
            <a:ext cx="3892116" cy="3679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работает. Пока есть люди, которые реагируют на спам, </a:t>
            </a:r>
            <a:endParaRPr lang="en-US" sz="942" dirty="0"/>
          </a:p>
        </p:txBody>
      </p:sp>
      <p:sp>
        <p:nvSpPr>
          <p:cNvPr id="43" name="Text 31"/>
          <p:cNvSpPr/>
          <p:nvPr/>
        </p:nvSpPr>
        <p:spPr>
          <a:xfrm>
            <a:off x="4786313" y="3349303"/>
            <a:ext cx="3629416" cy="3679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будут и те, кто его отправляет." </a:t>
            </a:r>
            <a:endParaRPr lang="en-US" sz="942" dirty="0"/>
          </a:p>
        </p:txBody>
      </p:sp>
      <p:sp>
        <p:nvSpPr>
          <p:cNvPr id="44" name="Text 32"/>
          <p:cNvSpPr/>
          <p:nvPr/>
        </p:nvSpPr>
        <p:spPr>
          <a:xfrm>
            <a:off x="4786313" y="3783285"/>
            <a:ext cx="3893344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r"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— Эксперт по кибербезопасности</a:t>
            </a:r>
            <a:endParaRPr lang="en-US" sz="942" dirty="0"/>
          </a:p>
        </p:txBody>
      </p:sp>
      <p:pic>
        <p:nvPicPr>
          <p:cNvPr id="45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79156" y="4226198"/>
            <a:ext cx="4107656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4933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Психология спама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1028700"/>
            <a:ext cx="41076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Спамеры используют различные психологические приемы, чтобы манипулировать получателями и побудить их к действию.</a:t>
            </a:r>
            <a:endParaRPr lang="en-US" sz="1046" dirty="0"/>
          </a:p>
        </p:txBody>
      </p:sp>
      <p:sp>
        <p:nvSpPr>
          <p:cNvPr id="5" name="Shape 2"/>
          <p:cNvSpPr/>
          <p:nvPr/>
        </p:nvSpPr>
        <p:spPr>
          <a:xfrm>
            <a:off x="357188" y="1771650"/>
            <a:ext cx="4107656" cy="1190132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957388"/>
            <a:ext cx="171450" cy="1714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42950" y="1925241"/>
            <a:ext cx="1757251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238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Срочность и дефицит</a:t>
            </a:r>
            <a:endParaRPr lang="en-US" sz="1238" dirty="0"/>
          </a:p>
        </p:txBody>
      </p:sp>
      <p:sp>
        <p:nvSpPr>
          <p:cNvPr id="8" name="Text 4"/>
          <p:cNvSpPr/>
          <p:nvPr/>
        </p:nvSpPr>
        <p:spPr>
          <a:xfrm>
            <a:off x="500063" y="2278856"/>
            <a:ext cx="3821906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Создание ощущения ограниченного времени или ресурса, чтобы заставить получателя действовать быстро, не обдумывая решение.</a:t>
            </a:r>
            <a:endParaRPr lang="en-US" sz="942" dirty="0"/>
          </a:p>
        </p:txBody>
      </p:sp>
      <p:sp>
        <p:nvSpPr>
          <p:cNvPr id="9" name="Shape 5"/>
          <p:cNvSpPr/>
          <p:nvPr/>
        </p:nvSpPr>
        <p:spPr>
          <a:xfrm>
            <a:off x="357188" y="3104657"/>
            <a:ext cx="4107656" cy="1190132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" y="3290395"/>
            <a:ext cx="192881" cy="17145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764381" y="3258248"/>
            <a:ext cx="1564872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238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Жадность и выгода</a:t>
            </a:r>
            <a:endParaRPr lang="en-US" sz="1238" dirty="0"/>
          </a:p>
        </p:txBody>
      </p:sp>
      <p:sp>
        <p:nvSpPr>
          <p:cNvPr id="12" name="Text 7"/>
          <p:cNvSpPr/>
          <p:nvPr/>
        </p:nvSpPr>
        <p:spPr>
          <a:xfrm>
            <a:off x="500063" y="3611863"/>
            <a:ext cx="3821906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Обещание легкой прибыли, больших скидок или неожиданных выигрышей, апеллирующее к желанию быстрого обогащения.</a:t>
            </a:r>
            <a:endParaRPr lang="en-US" sz="942" dirty="0"/>
          </a:p>
        </p:txBody>
      </p:sp>
      <p:sp>
        <p:nvSpPr>
          <p:cNvPr id="13" name="Shape 8"/>
          <p:cNvSpPr/>
          <p:nvPr/>
        </p:nvSpPr>
        <p:spPr>
          <a:xfrm>
            <a:off x="357188" y="4437664"/>
            <a:ext cx="4107656" cy="1190132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3" y="4623402"/>
            <a:ext cx="150019" cy="17145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721519" y="4591255"/>
            <a:ext cx="1180309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238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Страх и угроза</a:t>
            </a:r>
            <a:endParaRPr lang="en-US" sz="1238" dirty="0"/>
          </a:p>
        </p:txBody>
      </p:sp>
      <p:sp>
        <p:nvSpPr>
          <p:cNvPr id="16" name="Text 10"/>
          <p:cNvSpPr/>
          <p:nvPr/>
        </p:nvSpPr>
        <p:spPr>
          <a:xfrm>
            <a:off x="500063" y="4944870"/>
            <a:ext cx="3821906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Запугивание негативными последствиями, если получатель не выполнит требуемое действие (блокировка аккаунта, штраф, вирус).</a:t>
            </a:r>
            <a:endParaRPr lang="en-US" sz="942" dirty="0"/>
          </a:p>
        </p:txBody>
      </p:sp>
      <p:sp>
        <p:nvSpPr>
          <p:cNvPr id="17" name="Text 11"/>
          <p:cNvSpPr/>
          <p:nvPr/>
        </p:nvSpPr>
        <p:spPr>
          <a:xfrm>
            <a:off x="4814888" y="1028700"/>
            <a:ext cx="397192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Пример манипуляции срочностью:</a:t>
            </a:r>
            <a:endParaRPr lang="en-US" sz="942" dirty="0"/>
          </a:p>
        </p:txBody>
      </p:sp>
      <p:sp>
        <p:nvSpPr>
          <p:cNvPr id="18" name="Text 12"/>
          <p:cNvSpPr/>
          <p:nvPr/>
        </p:nvSpPr>
        <p:spPr>
          <a:xfrm>
            <a:off x="4814888" y="1278731"/>
            <a:ext cx="3971925" cy="32001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"СРОЧНО! Ваш аккаунт будет заблокирован через 24 часа. Подтвердите свои данные сейчас, чтобы избежать блокировки."</a:t>
            </a:r>
            <a:endParaRPr lang="en-US" sz="837" dirty="0"/>
          </a:p>
        </p:txBody>
      </p:sp>
      <p:sp>
        <p:nvSpPr>
          <p:cNvPr id="19" name="Text 13"/>
          <p:cNvSpPr/>
          <p:nvPr/>
        </p:nvSpPr>
        <p:spPr>
          <a:xfrm>
            <a:off x="4814888" y="1741624"/>
            <a:ext cx="397192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Пример манипуляции жадностью:</a:t>
            </a:r>
            <a:endParaRPr lang="en-US" sz="942" dirty="0"/>
          </a:p>
        </p:txBody>
      </p:sp>
      <p:sp>
        <p:nvSpPr>
          <p:cNvPr id="20" name="Text 14"/>
          <p:cNvSpPr/>
          <p:nvPr/>
        </p:nvSpPr>
        <p:spPr>
          <a:xfrm>
            <a:off x="4814888" y="1991655"/>
            <a:ext cx="3971925" cy="48002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"Поздравляем! Вы выиграли 1 000 000 рублей в нашей лотерее. Для получения приза срочно свяжитесь с нами и оплатите комиссию за перевод."</a:t>
            </a:r>
            <a:endParaRPr lang="en-US" sz="837" dirty="0"/>
          </a:p>
        </p:txBody>
      </p:sp>
      <p:sp>
        <p:nvSpPr>
          <p:cNvPr id="21" name="Text 15"/>
          <p:cNvSpPr/>
          <p:nvPr/>
        </p:nvSpPr>
        <p:spPr>
          <a:xfrm>
            <a:off x="4814888" y="2614557"/>
            <a:ext cx="397192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Пример манипуляции страхом:</a:t>
            </a:r>
            <a:endParaRPr lang="en-US" sz="942" dirty="0"/>
          </a:p>
        </p:txBody>
      </p:sp>
      <p:sp>
        <p:nvSpPr>
          <p:cNvPr id="22" name="Text 16"/>
          <p:cNvSpPr/>
          <p:nvPr/>
        </p:nvSpPr>
        <p:spPr>
          <a:xfrm>
            <a:off x="4814888" y="2864588"/>
            <a:ext cx="3971925" cy="48002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"ВНИМАНИЕ! Мы обнаружили подозрительную активность на вашем устройстве. Ваши личные данные в опасности. Немедленно установите наше защитное ПО."</a:t>
            </a:r>
            <a:endParaRPr lang="en-US" sz="837" dirty="0"/>
          </a:p>
        </p:txBody>
      </p:sp>
      <p:pic>
        <p:nvPicPr>
          <p:cNvPr id="2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9156" y="3630364"/>
            <a:ext cx="4107656" cy="2143125"/>
          </a:xfrm>
          <a:prstGeom prst="rect">
            <a:avLst/>
          </a:prstGeom>
        </p:spPr>
      </p:pic>
      <p:pic>
        <p:nvPicPr>
          <p:cNvPr id="2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9156" y="5966371"/>
            <a:ext cx="142875" cy="142875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4907756" y="5918150"/>
            <a:ext cx="175356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Почему люди поддаются?</a:t>
            </a:r>
            <a:endParaRPr lang="en-US" sz="942" dirty="0"/>
          </a:p>
        </p:txBody>
      </p:sp>
      <p:sp>
        <p:nvSpPr>
          <p:cNvPr id="26" name="Text 18"/>
          <p:cNvSpPr/>
          <p:nvPr/>
        </p:nvSpPr>
        <p:spPr>
          <a:xfrm>
            <a:off x="6661324" y="5918150"/>
            <a:ext cx="204520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Эмоциональные реакции часто </a:t>
            </a:r>
            <a:endParaRPr lang="en-US" sz="942" dirty="0"/>
          </a:p>
        </p:txBody>
      </p:sp>
      <p:sp>
        <p:nvSpPr>
          <p:cNvPr id="27" name="Text 19"/>
          <p:cNvSpPr/>
          <p:nvPr/>
        </p:nvSpPr>
        <p:spPr>
          <a:xfrm>
            <a:off x="4907756" y="6098167"/>
            <a:ext cx="361976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преобладают над рациональным мышлением, особенно </a:t>
            </a:r>
            <a:endParaRPr lang="en-US" sz="942" dirty="0"/>
          </a:p>
        </p:txBody>
      </p:sp>
      <p:sp>
        <p:nvSpPr>
          <p:cNvPr id="28" name="Text 20"/>
          <p:cNvSpPr/>
          <p:nvPr/>
        </p:nvSpPr>
        <p:spPr>
          <a:xfrm>
            <a:off x="4907756" y="6278184"/>
            <a:ext cx="328286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 ограниченном времени на принятие решения.</a:t>
            </a:r>
            <a:endParaRPr lang="en-US" sz="942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722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Типы спама: коммерческий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1028700"/>
            <a:ext cx="41076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Коммерческий спам — это нежелательные электронные сообщения, отправляемые с целью продвижения товаров, услуг или брендов.</a:t>
            </a:r>
            <a:endParaRPr lang="en-US" sz="1046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821656"/>
            <a:ext cx="160734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03647" y="1773436"/>
            <a:ext cx="145779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Массовый маркетинг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2061446" y="1773436"/>
            <a:ext cx="153007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рассылка рекламных </a:t>
            </a:r>
            <a:endParaRPr lang="en-US" sz="942" dirty="0"/>
          </a:p>
        </p:txBody>
      </p:sp>
      <p:sp>
        <p:nvSpPr>
          <p:cNvPr id="8" name="Text 4"/>
          <p:cNvSpPr/>
          <p:nvPr/>
        </p:nvSpPr>
        <p:spPr>
          <a:xfrm>
            <a:off x="603647" y="1953453"/>
            <a:ext cx="366128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предложений широкой аудитории без предварительного </a:t>
            </a:r>
            <a:endParaRPr lang="en-US" sz="942" dirty="0"/>
          </a:p>
        </p:txBody>
      </p:sp>
      <p:sp>
        <p:nvSpPr>
          <p:cNvPr id="9" name="Text 5"/>
          <p:cNvSpPr/>
          <p:nvPr/>
        </p:nvSpPr>
        <p:spPr>
          <a:xfrm>
            <a:off x="603647" y="2133470"/>
            <a:ext cx="55408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согласия</a:t>
            </a:r>
            <a:endParaRPr lang="en-US" sz="942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2468863"/>
            <a:ext cx="107156" cy="14287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50069" y="2420643"/>
            <a:ext cx="110200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Скидки и акции</a:t>
            </a:r>
            <a:endParaRPr lang="en-US" sz="942" dirty="0"/>
          </a:p>
        </p:txBody>
      </p:sp>
      <p:sp>
        <p:nvSpPr>
          <p:cNvPr id="12" name="Text 7"/>
          <p:cNvSpPr/>
          <p:nvPr/>
        </p:nvSpPr>
        <p:spPr>
          <a:xfrm>
            <a:off x="1652076" y="2420643"/>
            <a:ext cx="2256588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предложения "ограниченных по </a:t>
            </a:r>
            <a:endParaRPr lang="en-US" sz="942" dirty="0"/>
          </a:p>
        </p:txBody>
      </p:sp>
      <p:sp>
        <p:nvSpPr>
          <p:cNvPr id="13" name="Text 8"/>
          <p:cNvSpPr/>
          <p:nvPr/>
        </p:nvSpPr>
        <p:spPr>
          <a:xfrm>
            <a:off x="550069" y="2600660"/>
            <a:ext cx="336490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времени" скидок для создания ощущения срочности</a:t>
            </a:r>
            <a:endParaRPr lang="en-US" sz="942" dirty="0"/>
          </a:p>
        </p:txBody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2936053"/>
            <a:ext cx="160734" cy="142875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603647" y="2887833"/>
            <a:ext cx="172566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Фармацевтический спам</a:t>
            </a:r>
            <a:endParaRPr lang="en-US" sz="942" dirty="0"/>
          </a:p>
        </p:txBody>
      </p:sp>
      <p:sp>
        <p:nvSpPr>
          <p:cNvPr id="16" name="Text 10"/>
          <p:cNvSpPr/>
          <p:nvPr/>
        </p:nvSpPr>
        <p:spPr>
          <a:xfrm>
            <a:off x="2329309" y="2887833"/>
            <a:ext cx="191081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реклама лекарств, БАДов и </a:t>
            </a:r>
            <a:endParaRPr lang="en-US" sz="942" dirty="0"/>
          </a:p>
        </p:txBody>
      </p:sp>
      <p:sp>
        <p:nvSpPr>
          <p:cNvPr id="17" name="Text 11"/>
          <p:cNvSpPr/>
          <p:nvPr/>
        </p:nvSpPr>
        <p:spPr>
          <a:xfrm>
            <a:off x="603647" y="3067850"/>
            <a:ext cx="2006891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медицинских услуг без рецепта</a:t>
            </a:r>
            <a:endParaRPr lang="en-US" sz="942" dirty="0"/>
          </a:p>
        </p:txBody>
      </p:sp>
      <p:pic>
        <p:nvPicPr>
          <p:cNvPr id="18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8" y="3403243"/>
            <a:ext cx="160734" cy="142875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603647" y="3355023"/>
            <a:ext cx="182260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Финансовые предложения</a:t>
            </a:r>
            <a:endParaRPr lang="en-US" sz="942" dirty="0"/>
          </a:p>
        </p:txBody>
      </p:sp>
      <p:sp>
        <p:nvSpPr>
          <p:cNvPr id="20" name="Text 13"/>
          <p:cNvSpPr/>
          <p:nvPr/>
        </p:nvSpPr>
        <p:spPr>
          <a:xfrm>
            <a:off x="2426252" y="3355023"/>
            <a:ext cx="1681181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кредиты, инвестиции и </a:t>
            </a:r>
            <a:endParaRPr lang="en-US" sz="942" dirty="0"/>
          </a:p>
        </p:txBody>
      </p:sp>
      <p:sp>
        <p:nvSpPr>
          <p:cNvPr id="21" name="Text 14"/>
          <p:cNvSpPr/>
          <p:nvPr/>
        </p:nvSpPr>
        <p:spPr>
          <a:xfrm>
            <a:off x="603647" y="3535040"/>
            <a:ext cx="359185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другие финансовые услуги с сомнительными условиями</a:t>
            </a:r>
            <a:endParaRPr lang="en-US" sz="942" dirty="0"/>
          </a:p>
        </p:txBody>
      </p:sp>
      <p:sp>
        <p:nvSpPr>
          <p:cNvPr id="22" name="Shape 15"/>
          <p:cNvSpPr/>
          <p:nvPr/>
        </p:nvSpPr>
        <p:spPr>
          <a:xfrm>
            <a:off x="357188" y="3963302"/>
            <a:ext cx="4107656" cy="1291568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23" name="Text 16"/>
          <p:cNvSpPr/>
          <p:nvPr/>
        </p:nvSpPr>
        <p:spPr>
          <a:xfrm>
            <a:off x="500063" y="4106177"/>
            <a:ext cx="382190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Типичные признаки коммерческого спама</a:t>
            </a:r>
            <a:endParaRPr lang="en-US" sz="1046" dirty="0"/>
          </a:p>
        </p:txBody>
      </p:sp>
      <p:sp>
        <p:nvSpPr>
          <p:cNvPr id="24" name="Text 17"/>
          <p:cNvSpPr/>
          <p:nvPr/>
        </p:nvSpPr>
        <p:spPr>
          <a:xfrm>
            <a:off x="500063" y="4391927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Заголовки с избыточными восклицательными знаками</a:t>
            </a:r>
            <a:endParaRPr lang="en-US" sz="942" dirty="0"/>
          </a:p>
        </p:txBody>
      </p:sp>
      <p:sp>
        <p:nvSpPr>
          <p:cNvPr id="25" name="Text 18"/>
          <p:cNvSpPr/>
          <p:nvPr/>
        </p:nvSpPr>
        <p:spPr>
          <a:xfrm>
            <a:off x="500063" y="4571944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Обещания нереалистичных результатов или выгод</a:t>
            </a:r>
            <a:endParaRPr lang="en-US" sz="942" dirty="0"/>
          </a:p>
        </p:txBody>
      </p:sp>
      <p:sp>
        <p:nvSpPr>
          <p:cNvPr id="26" name="Text 19"/>
          <p:cNvSpPr/>
          <p:nvPr/>
        </p:nvSpPr>
        <p:spPr>
          <a:xfrm>
            <a:off x="500063" y="4751961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Отсутствие возможности отписаться от рассылки</a:t>
            </a:r>
            <a:endParaRPr lang="en-US" sz="942" dirty="0"/>
          </a:p>
        </p:txBody>
      </p:sp>
      <p:sp>
        <p:nvSpPr>
          <p:cNvPr id="27" name="Text 20"/>
          <p:cNvSpPr/>
          <p:nvPr/>
        </p:nvSpPr>
        <p:spPr>
          <a:xfrm>
            <a:off x="500063" y="4931978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поддельных отзывов и рекомендаций</a:t>
            </a:r>
            <a:endParaRPr lang="en-US" sz="942" dirty="0"/>
          </a:p>
        </p:txBody>
      </p:sp>
      <p:pic>
        <p:nvPicPr>
          <p:cNvPr id="28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6937" y="1028700"/>
            <a:ext cx="2112066" cy="2500285"/>
          </a:xfrm>
          <a:prstGeom prst="rect">
            <a:avLst/>
          </a:prstGeom>
        </p:spPr>
      </p:pic>
      <p:sp>
        <p:nvSpPr>
          <p:cNvPr id="29" name="Shape 21"/>
          <p:cNvSpPr/>
          <p:nvPr/>
        </p:nvSpPr>
        <p:spPr>
          <a:xfrm>
            <a:off x="4679156" y="3814735"/>
            <a:ext cx="1165241" cy="314325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30" name="Text 22"/>
          <p:cNvSpPr/>
          <p:nvPr/>
        </p:nvSpPr>
        <p:spPr>
          <a:xfrm>
            <a:off x="4679156" y="3814735"/>
            <a:ext cx="1165241" cy="314325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Категория</a:t>
            </a:r>
            <a:endParaRPr lang="en-US" sz="837" dirty="0"/>
          </a:p>
        </p:txBody>
      </p:sp>
      <p:sp>
        <p:nvSpPr>
          <p:cNvPr id="31" name="Shape 23"/>
          <p:cNvSpPr/>
          <p:nvPr/>
        </p:nvSpPr>
        <p:spPr>
          <a:xfrm>
            <a:off x="5844397" y="3814735"/>
            <a:ext cx="1427383" cy="314325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32" name="Text 24"/>
          <p:cNvSpPr/>
          <p:nvPr/>
        </p:nvSpPr>
        <p:spPr>
          <a:xfrm>
            <a:off x="5844397" y="3814735"/>
            <a:ext cx="1427383" cy="314325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Распространенность</a:t>
            </a:r>
            <a:endParaRPr lang="en-US" sz="837" dirty="0"/>
          </a:p>
        </p:txBody>
      </p:sp>
      <p:sp>
        <p:nvSpPr>
          <p:cNvPr id="33" name="Shape 25"/>
          <p:cNvSpPr/>
          <p:nvPr/>
        </p:nvSpPr>
        <p:spPr>
          <a:xfrm>
            <a:off x="7271779" y="3814735"/>
            <a:ext cx="1515033" cy="314325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34" name="Text 26"/>
          <p:cNvSpPr/>
          <p:nvPr/>
        </p:nvSpPr>
        <p:spPr>
          <a:xfrm>
            <a:off x="7271779" y="3814735"/>
            <a:ext cx="1515033" cy="314325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Особенности</a:t>
            </a:r>
            <a:endParaRPr lang="en-US" sz="837" dirty="0"/>
          </a:p>
        </p:txBody>
      </p:sp>
      <p:sp>
        <p:nvSpPr>
          <p:cNvPr id="35" name="Text 27"/>
          <p:cNvSpPr/>
          <p:nvPr/>
        </p:nvSpPr>
        <p:spPr>
          <a:xfrm>
            <a:off x="4679156" y="4129060"/>
            <a:ext cx="1165241" cy="489347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Розничная торговля</a:t>
            </a:r>
            <a:endParaRPr lang="en-US" sz="837" dirty="0"/>
          </a:p>
        </p:txBody>
      </p:sp>
      <p:sp>
        <p:nvSpPr>
          <p:cNvPr id="36" name="Text 28"/>
          <p:cNvSpPr/>
          <p:nvPr/>
        </p:nvSpPr>
        <p:spPr>
          <a:xfrm>
            <a:off x="5844397" y="4129060"/>
            <a:ext cx="1427383" cy="489347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Высокая</a:t>
            </a:r>
            <a:endParaRPr lang="en-US" sz="837" dirty="0"/>
          </a:p>
        </p:txBody>
      </p:sp>
      <p:sp>
        <p:nvSpPr>
          <p:cNvPr id="37" name="Text 29"/>
          <p:cNvSpPr/>
          <p:nvPr/>
        </p:nvSpPr>
        <p:spPr>
          <a:xfrm>
            <a:off x="7271779" y="4129060"/>
            <a:ext cx="1515033" cy="489347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Сезонные акции, распродажи</a:t>
            </a:r>
            <a:endParaRPr lang="en-US" sz="837" dirty="0"/>
          </a:p>
        </p:txBody>
      </p:sp>
      <p:sp>
        <p:nvSpPr>
          <p:cNvPr id="38" name="Text 30"/>
          <p:cNvSpPr/>
          <p:nvPr/>
        </p:nvSpPr>
        <p:spPr>
          <a:xfrm>
            <a:off x="4679156" y="4618406"/>
            <a:ext cx="1165241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Фармацевтика</a:t>
            </a:r>
            <a:endParaRPr lang="en-US" sz="837" dirty="0"/>
          </a:p>
        </p:txBody>
      </p:sp>
      <p:sp>
        <p:nvSpPr>
          <p:cNvPr id="39" name="Text 31"/>
          <p:cNvSpPr/>
          <p:nvPr/>
        </p:nvSpPr>
        <p:spPr>
          <a:xfrm>
            <a:off x="5844397" y="4618406"/>
            <a:ext cx="1427383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Высокая</a:t>
            </a:r>
            <a:endParaRPr lang="en-US" sz="837" dirty="0"/>
          </a:p>
        </p:txBody>
      </p:sp>
      <p:sp>
        <p:nvSpPr>
          <p:cNvPr id="40" name="Text 32"/>
          <p:cNvSpPr/>
          <p:nvPr/>
        </p:nvSpPr>
        <p:spPr>
          <a:xfrm>
            <a:off x="7271779" y="4618406"/>
            <a:ext cx="1515033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Обещания "чудесного" исцеления</a:t>
            </a:r>
            <a:endParaRPr lang="en-US" sz="837" dirty="0"/>
          </a:p>
        </p:txBody>
      </p:sp>
      <p:sp>
        <p:nvSpPr>
          <p:cNvPr id="41" name="Text 33"/>
          <p:cNvSpPr/>
          <p:nvPr/>
        </p:nvSpPr>
        <p:spPr>
          <a:xfrm>
            <a:off x="4679156" y="5111325"/>
            <a:ext cx="1165241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Финансовые услуги</a:t>
            </a:r>
            <a:endParaRPr lang="en-US" sz="837" dirty="0"/>
          </a:p>
        </p:txBody>
      </p:sp>
      <p:sp>
        <p:nvSpPr>
          <p:cNvPr id="42" name="Text 34"/>
          <p:cNvSpPr/>
          <p:nvPr/>
        </p:nvSpPr>
        <p:spPr>
          <a:xfrm>
            <a:off x="5844397" y="5111325"/>
            <a:ext cx="1427383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837" dirty="0"/>
          </a:p>
        </p:txBody>
      </p:sp>
      <p:sp>
        <p:nvSpPr>
          <p:cNvPr id="43" name="Text 35"/>
          <p:cNvSpPr/>
          <p:nvPr/>
        </p:nvSpPr>
        <p:spPr>
          <a:xfrm>
            <a:off x="7271779" y="5111325"/>
            <a:ext cx="1515033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Кредиты без проверок, инвестиции</a:t>
            </a:r>
            <a:endParaRPr lang="en-US" sz="837" dirty="0"/>
          </a:p>
        </p:txBody>
      </p:sp>
      <p:sp>
        <p:nvSpPr>
          <p:cNvPr id="44" name="Text 36"/>
          <p:cNvSpPr/>
          <p:nvPr/>
        </p:nvSpPr>
        <p:spPr>
          <a:xfrm>
            <a:off x="4679156" y="5604244"/>
            <a:ext cx="1165241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Образование</a:t>
            </a:r>
            <a:endParaRPr lang="en-US" sz="837" dirty="0"/>
          </a:p>
        </p:txBody>
      </p:sp>
      <p:sp>
        <p:nvSpPr>
          <p:cNvPr id="45" name="Text 37"/>
          <p:cNvSpPr/>
          <p:nvPr/>
        </p:nvSpPr>
        <p:spPr>
          <a:xfrm>
            <a:off x="5844397" y="5604244"/>
            <a:ext cx="1427383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837" dirty="0"/>
          </a:p>
        </p:txBody>
      </p:sp>
      <p:sp>
        <p:nvSpPr>
          <p:cNvPr id="46" name="Text 38"/>
          <p:cNvSpPr/>
          <p:nvPr/>
        </p:nvSpPr>
        <p:spPr>
          <a:xfrm>
            <a:off x="7271779" y="5604244"/>
            <a:ext cx="1515033" cy="492919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Курсы, дипломы, сертификаты</a:t>
            </a:r>
            <a:endParaRPr lang="en-US" sz="837" dirty="0"/>
          </a:p>
        </p:txBody>
      </p:sp>
      <p:sp>
        <p:nvSpPr>
          <p:cNvPr id="47" name="Text 39"/>
          <p:cNvSpPr/>
          <p:nvPr/>
        </p:nvSpPr>
        <p:spPr>
          <a:xfrm>
            <a:off x="4679156" y="6097163"/>
            <a:ext cx="1165241" cy="489347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Недвижимость</a:t>
            </a:r>
            <a:endParaRPr lang="en-US" sz="837" dirty="0"/>
          </a:p>
        </p:txBody>
      </p:sp>
      <p:sp>
        <p:nvSpPr>
          <p:cNvPr id="48" name="Text 40"/>
          <p:cNvSpPr/>
          <p:nvPr/>
        </p:nvSpPr>
        <p:spPr>
          <a:xfrm>
            <a:off x="5844397" y="6097163"/>
            <a:ext cx="1427383" cy="489347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Низкая</a:t>
            </a:r>
            <a:endParaRPr lang="en-US" sz="837" dirty="0"/>
          </a:p>
        </p:txBody>
      </p:sp>
      <p:sp>
        <p:nvSpPr>
          <p:cNvPr id="49" name="Text 41"/>
          <p:cNvSpPr/>
          <p:nvPr/>
        </p:nvSpPr>
        <p:spPr>
          <a:xfrm>
            <a:off x="7271779" y="6097163"/>
            <a:ext cx="1515033" cy="489347"/>
          </a:xfrm>
          <a:prstGeom prst="rect">
            <a:avLst/>
          </a:prstGeom>
          <a:noFill/>
          <a:ln/>
        </p:spPr>
        <p:txBody>
          <a:bodyPr wrap="square" lIns="127508" tIns="85090" rIns="127508" bIns="8509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Инвестиции в недвижимость, аренда</a:t>
            </a:r>
            <a:endParaRPr lang="en-US" sz="837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54659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Типы спама: мошеннический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1028700"/>
            <a:ext cx="41076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Мошеннический спам направлен на обман получателей с целью получения денег или конфиденциальной информации.</a:t>
            </a:r>
            <a:endParaRPr lang="en-US" sz="1046" dirty="0"/>
          </a:p>
        </p:txBody>
      </p:sp>
      <p:sp>
        <p:nvSpPr>
          <p:cNvPr id="5" name="Text 2"/>
          <p:cNvSpPr/>
          <p:nvPr/>
        </p:nvSpPr>
        <p:spPr>
          <a:xfrm>
            <a:off x="492919" y="1771650"/>
            <a:ext cx="397192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Фишинговые письма</a:t>
            </a:r>
            <a:endParaRPr lang="en-US" sz="1046" dirty="0"/>
          </a:p>
        </p:txBody>
      </p:sp>
      <p:sp>
        <p:nvSpPr>
          <p:cNvPr id="6" name="Text 3"/>
          <p:cNvSpPr/>
          <p:nvPr/>
        </p:nvSpPr>
        <p:spPr>
          <a:xfrm>
            <a:off x="492919" y="2043113"/>
            <a:ext cx="3971925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Имитируют сообщения от банков, платежных систем или известных сервисов с целью кражи учетных данных, паролей и финансовой информации.</a:t>
            </a:r>
            <a:endParaRPr lang="en-US" sz="942" dirty="0"/>
          </a:p>
        </p:txBody>
      </p:sp>
      <p:sp>
        <p:nvSpPr>
          <p:cNvPr id="7" name="Text 4"/>
          <p:cNvSpPr/>
          <p:nvPr/>
        </p:nvSpPr>
        <p:spPr>
          <a:xfrm>
            <a:off x="492919" y="2726038"/>
            <a:ext cx="397192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Нигерийские письма (419 мошенничество)</a:t>
            </a:r>
            <a:endParaRPr lang="en-US" sz="1046" dirty="0"/>
          </a:p>
        </p:txBody>
      </p:sp>
      <p:sp>
        <p:nvSpPr>
          <p:cNvPr id="8" name="Text 5"/>
          <p:cNvSpPr/>
          <p:nvPr/>
        </p:nvSpPr>
        <p:spPr>
          <a:xfrm>
            <a:off x="492919" y="2997501"/>
            <a:ext cx="3971925" cy="7200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Предложения получить крупную сумму денег в обмен на помощь в переводе средств, требующие предварительной оплаты комиссий или предоставления банковских реквизитов.</a:t>
            </a:r>
            <a:endParaRPr lang="en-US" sz="942" dirty="0"/>
          </a:p>
        </p:txBody>
      </p:sp>
      <p:sp>
        <p:nvSpPr>
          <p:cNvPr id="9" name="Text 6"/>
          <p:cNvSpPr/>
          <p:nvPr/>
        </p:nvSpPr>
        <p:spPr>
          <a:xfrm>
            <a:off x="492919" y="3860443"/>
            <a:ext cx="397192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Лотереи и фальшивые выигрыши</a:t>
            </a:r>
            <a:endParaRPr lang="en-US" sz="1046" dirty="0"/>
          </a:p>
        </p:txBody>
      </p:sp>
      <p:sp>
        <p:nvSpPr>
          <p:cNvPr id="10" name="Text 7"/>
          <p:cNvSpPr/>
          <p:nvPr/>
        </p:nvSpPr>
        <p:spPr>
          <a:xfrm>
            <a:off x="492919" y="4131906"/>
            <a:ext cx="3971925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Уведомления о выигрыше в лотерее, в которой получатель не участвовал, с требованием оплатить налоги или комиссии для получения приза.</a:t>
            </a:r>
            <a:endParaRPr lang="en-US" sz="942" dirty="0"/>
          </a:p>
        </p:txBody>
      </p:sp>
      <p:sp>
        <p:nvSpPr>
          <p:cNvPr id="11" name="Shape 8"/>
          <p:cNvSpPr/>
          <p:nvPr/>
        </p:nvSpPr>
        <p:spPr>
          <a:xfrm>
            <a:off x="357188" y="4957707"/>
            <a:ext cx="4107656" cy="972945"/>
          </a:xfrm>
          <a:prstGeom prst="rect">
            <a:avLst/>
          </a:prstGeom>
          <a:solidFill>
            <a:srgbClr val="FFFFFF"/>
          </a:solidFill>
          <a:ln w="99">
            <a:solidFill>
              <a:srgbClr val="E67E2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464344" y="5064863"/>
            <a:ext cx="3893344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Пример фишингового письма:</a:t>
            </a:r>
            <a:endParaRPr lang="en-US" sz="942" dirty="0"/>
          </a:p>
        </p:txBody>
      </p:sp>
      <p:sp>
        <p:nvSpPr>
          <p:cNvPr id="13" name="Text 10"/>
          <p:cNvSpPr/>
          <p:nvPr/>
        </p:nvSpPr>
        <p:spPr>
          <a:xfrm>
            <a:off x="464344" y="5329182"/>
            <a:ext cx="3893344" cy="48002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"Уважаемый клиент! Ваша банковская карта заблокирована из-за подозрительной активности. Для разблокировки срочно перейдите по ссылке и введите данные карты..."</a:t>
            </a:r>
            <a:endParaRPr lang="en-US" sz="837" dirty="0"/>
          </a:p>
        </p:txBody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230" y="1028700"/>
            <a:ext cx="1655480" cy="2143125"/>
          </a:xfrm>
          <a:prstGeom prst="rect">
            <a:avLst/>
          </a:prstGeom>
        </p:spPr>
      </p:pic>
      <p:sp>
        <p:nvSpPr>
          <p:cNvPr id="15" name="Shape 11"/>
          <p:cNvSpPr/>
          <p:nvPr/>
        </p:nvSpPr>
        <p:spPr>
          <a:xfrm>
            <a:off x="4679156" y="3457575"/>
            <a:ext cx="4107656" cy="1651602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031" y="3636169"/>
            <a:ext cx="142875" cy="142875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5036344" y="3600450"/>
            <a:ext cx="2522609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Признаки мошеннического спама</a:t>
            </a:r>
            <a:endParaRPr lang="en-US" sz="1046" dirty="0"/>
          </a:p>
        </p:txBody>
      </p:sp>
      <p:sp>
        <p:nvSpPr>
          <p:cNvPr id="18" name="Text 13"/>
          <p:cNvSpPr/>
          <p:nvPr/>
        </p:nvSpPr>
        <p:spPr>
          <a:xfrm>
            <a:off x="4822031" y="3886200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Срочность и требование немедленных действий</a:t>
            </a:r>
            <a:endParaRPr lang="en-US" sz="942" dirty="0"/>
          </a:p>
        </p:txBody>
      </p:sp>
      <p:sp>
        <p:nvSpPr>
          <p:cNvPr id="19" name="Text 14"/>
          <p:cNvSpPr/>
          <p:nvPr/>
        </p:nvSpPr>
        <p:spPr>
          <a:xfrm>
            <a:off x="4822031" y="4066217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Обещания нереалистично высоких выплат или выигрышей</a:t>
            </a:r>
            <a:endParaRPr lang="en-US" sz="942" dirty="0"/>
          </a:p>
        </p:txBody>
      </p:sp>
      <p:sp>
        <p:nvSpPr>
          <p:cNvPr id="20" name="Text 15"/>
          <p:cNvSpPr/>
          <p:nvPr/>
        </p:nvSpPr>
        <p:spPr>
          <a:xfrm>
            <a:off x="4822031" y="4246234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Грамматические и орфографические ошибки</a:t>
            </a:r>
            <a:endParaRPr lang="en-US" sz="942" dirty="0"/>
          </a:p>
        </p:txBody>
      </p:sp>
      <p:sp>
        <p:nvSpPr>
          <p:cNvPr id="21" name="Text 16"/>
          <p:cNvSpPr/>
          <p:nvPr/>
        </p:nvSpPr>
        <p:spPr>
          <a:xfrm>
            <a:off x="4822031" y="4426251"/>
            <a:ext cx="3821906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Несоответствие между отображаемым и реальным адресом отправителя</a:t>
            </a:r>
            <a:endParaRPr lang="en-US" sz="942" dirty="0"/>
          </a:p>
        </p:txBody>
      </p:sp>
      <p:sp>
        <p:nvSpPr>
          <p:cNvPr id="22" name="Text 17"/>
          <p:cNvSpPr/>
          <p:nvPr/>
        </p:nvSpPr>
        <p:spPr>
          <a:xfrm>
            <a:off x="4822031" y="4786285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Запрос конфиденциальной информации или предоплаты</a:t>
            </a:r>
            <a:endParaRPr lang="en-US" sz="942" dirty="0"/>
          </a:p>
        </p:txBody>
      </p:sp>
      <p:sp>
        <p:nvSpPr>
          <p:cNvPr id="23" name="Text 18"/>
          <p:cNvSpPr/>
          <p:nvPr/>
        </p:nvSpPr>
        <p:spPr>
          <a:xfrm>
            <a:off x="4814888" y="5252052"/>
            <a:ext cx="397192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Романтические мошенничества</a:t>
            </a:r>
            <a:endParaRPr lang="en-US" sz="1046" dirty="0"/>
          </a:p>
        </p:txBody>
      </p:sp>
      <p:sp>
        <p:nvSpPr>
          <p:cNvPr id="24" name="Text 19"/>
          <p:cNvSpPr/>
          <p:nvPr/>
        </p:nvSpPr>
        <p:spPr>
          <a:xfrm>
            <a:off x="4814888" y="5523514"/>
            <a:ext cx="3971925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Создание фальшивых романтических отношений через интернет с целью выманивания денег у жертвы под различными предлогами.</a:t>
            </a:r>
            <a:endParaRPr lang="en-US" sz="942" dirty="0"/>
          </a:p>
        </p:txBody>
      </p:sp>
      <p:sp>
        <p:nvSpPr>
          <p:cNvPr id="25" name="Text 20"/>
          <p:cNvSpPr/>
          <p:nvPr/>
        </p:nvSpPr>
        <p:spPr>
          <a:xfrm>
            <a:off x="4814888" y="6206440"/>
            <a:ext cx="397192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Поддельные счета и инвойсы</a:t>
            </a:r>
            <a:endParaRPr lang="en-US" sz="1046" dirty="0"/>
          </a:p>
        </p:txBody>
      </p:sp>
      <p:sp>
        <p:nvSpPr>
          <p:cNvPr id="26" name="Text 21"/>
          <p:cNvSpPr/>
          <p:nvPr/>
        </p:nvSpPr>
        <p:spPr>
          <a:xfrm>
            <a:off x="4814888" y="6477902"/>
            <a:ext cx="3971925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Отправка поддельных счетов за услуги, которые никогда не оказывались, в надежде, что получатель оплатит их без проверки.</a:t>
            </a:r>
            <a:endParaRPr lang="en-US" sz="942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3806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Типы спама: вредоносный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1028700"/>
            <a:ext cx="41076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Вредоносный спам направлен на заражение устройств пользователей и получение несанкционированного доступа к их данным и системам.</a:t>
            </a:r>
            <a:endParaRPr lang="en-US" sz="1046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835944"/>
            <a:ext cx="171450" cy="1714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35794" y="1771650"/>
            <a:ext cx="3829050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Вредоносные вложения</a:t>
            </a:r>
            <a:endParaRPr lang="en-US" sz="1046" dirty="0"/>
          </a:p>
        </p:txBody>
      </p:sp>
      <p:sp>
        <p:nvSpPr>
          <p:cNvPr id="7" name="Text 3"/>
          <p:cNvSpPr/>
          <p:nvPr/>
        </p:nvSpPr>
        <p:spPr>
          <a:xfrm>
            <a:off x="635794" y="2021681"/>
            <a:ext cx="3829050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Файлы с расширениями .exe, .zip, .doc, содержащие вирусы, трояны или программы-вымогатели, активирующиеся при открытии.</a:t>
            </a:r>
            <a:endParaRPr lang="en-US" sz="942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2768901"/>
            <a:ext cx="214313" cy="17145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78656" y="2704607"/>
            <a:ext cx="378618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Вредоносные ссылки</a:t>
            </a:r>
            <a:endParaRPr lang="en-US" sz="1046" dirty="0"/>
          </a:p>
        </p:txBody>
      </p:sp>
      <p:sp>
        <p:nvSpPr>
          <p:cNvPr id="10" name="Text 5"/>
          <p:cNvSpPr/>
          <p:nvPr/>
        </p:nvSpPr>
        <p:spPr>
          <a:xfrm>
            <a:off x="678656" y="2954638"/>
            <a:ext cx="3786188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Ссылки на сайты, содержащие эксплойты, которые используют уязвимости браузера для установки вредоносного ПО.</a:t>
            </a:r>
            <a:endParaRPr lang="en-US" sz="942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3701858"/>
            <a:ext cx="150019" cy="17145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614363" y="3637564"/>
            <a:ext cx="385048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Программы-вымогатели</a:t>
            </a:r>
            <a:endParaRPr lang="en-US" sz="1046" dirty="0"/>
          </a:p>
        </p:txBody>
      </p:sp>
      <p:sp>
        <p:nvSpPr>
          <p:cNvPr id="13" name="Text 7"/>
          <p:cNvSpPr/>
          <p:nvPr/>
        </p:nvSpPr>
        <p:spPr>
          <a:xfrm>
            <a:off x="614363" y="3887595"/>
            <a:ext cx="3850481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Шифруют данные пользователя и требуют выкуп за восстановление доступа к ним.</a:t>
            </a:r>
            <a:endParaRPr lang="en-US" sz="942" dirty="0"/>
          </a:p>
        </p:txBody>
      </p:sp>
      <p:sp>
        <p:nvSpPr>
          <p:cNvPr id="14" name="Shape 8"/>
          <p:cNvSpPr/>
          <p:nvPr/>
        </p:nvSpPr>
        <p:spPr>
          <a:xfrm>
            <a:off x="357188" y="4533379"/>
            <a:ext cx="4107656" cy="1291568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5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3" y="4711973"/>
            <a:ext cx="142875" cy="142875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714375" y="4676254"/>
            <a:ext cx="2273443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Признаки вредоносного спама</a:t>
            </a:r>
            <a:endParaRPr lang="en-US" sz="1046" dirty="0"/>
          </a:p>
        </p:txBody>
      </p:sp>
      <p:sp>
        <p:nvSpPr>
          <p:cNvPr id="17" name="Text 10"/>
          <p:cNvSpPr/>
          <p:nvPr/>
        </p:nvSpPr>
        <p:spPr>
          <a:xfrm>
            <a:off x="500063" y="4962004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Неожиданные вложения от неизвестных отправителей</a:t>
            </a:r>
            <a:endParaRPr lang="en-US" sz="942" dirty="0"/>
          </a:p>
        </p:txBody>
      </p:sp>
      <p:sp>
        <p:nvSpPr>
          <p:cNvPr id="18" name="Text 11"/>
          <p:cNvSpPr/>
          <p:nvPr/>
        </p:nvSpPr>
        <p:spPr>
          <a:xfrm>
            <a:off x="500063" y="5142021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Срочные требования открыть файл или перейти по ссылке</a:t>
            </a:r>
            <a:endParaRPr lang="en-US" sz="942" dirty="0"/>
          </a:p>
        </p:txBody>
      </p:sp>
      <p:sp>
        <p:nvSpPr>
          <p:cNvPr id="19" name="Text 12"/>
          <p:cNvSpPr/>
          <p:nvPr/>
        </p:nvSpPr>
        <p:spPr>
          <a:xfrm>
            <a:off x="500063" y="5322038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Подозрительные URL-адреса в тексте письма</a:t>
            </a:r>
            <a:endParaRPr lang="en-US" sz="942" dirty="0"/>
          </a:p>
        </p:txBody>
      </p:sp>
      <p:sp>
        <p:nvSpPr>
          <p:cNvPr id="20" name="Text 13"/>
          <p:cNvSpPr/>
          <p:nvPr/>
        </p:nvSpPr>
        <p:spPr>
          <a:xfrm>
            <a:off x="500063" y="5502055"/>
            <a:ext cx="3821906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Грамматические и орфографические ошибки</a:t>
            </a:r>
            <a:endParaRPr lang="en-US" sz="942" dirty="0"/>
          </a:p>
        </p:txBody>
      </p:sp>
      <p:pic>
        <p:nvPicPr>
          <p:cNvPr id="2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1422" y="1028700"/>
            <a:ext cx="2143125" cy="2143125"/>
          </a:xfrm>
          <a:prstGeom prst="rect">
            <a:avLst/>
          </a:prstGeom>
        </p:spPr>
      </p:pic>
      <p:pic>
        <p:nvPicPr>
          <p:cNvPr id="22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9156" y="3457575"/>
            <a:ext cx="4107656" cy="1785938"/>
          </a:xfrm>
          <a:prstGeom prst="rect">
            <a:avLst/>
          </a:prstGeom>
        </p:spPr>
      </p:pic>
      <p:pic>
        <p:nvPicPr>
          <p:cNvPr id="23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9156" y="5450681"/>
            <a:ext cx="214313" cy="171450"/>
          </a:xfrm>
          <a:prstGeom prst="rect">
            <a:avLst/>
          </a:prstGeom>
        </p:spPr>
      </p:pic>
      <p:sp>
        <p:nvSpPr>
          <p:cNvPr id="24" name="Text 14"/>
          <p:cNvSpPr/>
          <p:nvPr/>
        </p:nvSpPr>
        <p:spPr>
          <a:xfrm>
            <a:off x="5000625" y="5386388"/>
            <a:ext cx="378618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Ботнеты</a:t>
            </a:r>
            <a:endParaRPr lang="en-US" sz="1046" dirty="0"/>
          </a:p>
        </p:txBody>
      </p:sp>
      <p:sp>
        <p:nvSpPr>
          <p:cNvPr id="25" name="Text 15"/>
          <p:cNvSpPr/>
          <p:nvPr/>
        </p:nvSpPr>
        <p:spPr>
          <a:xfrm>
            <a:off x="5000625" y="5636419"/>
            <a:ext cx="3786188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Вредоносное ПО, превращающее зараженные компьютеры в часть сети для рассылки спама и проведения DDoS-атак.</a:t>
            </a:r>
            <a:endParaRPr lang="en-US" sz="942" dirty="0"/>
          </a:p>
        </p:txBody>
      </p:sp>
      <p:pic>
        <p:nvPicPr>
          <p:cNvPr id="26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9156" y="6383638"/>
            <a:ext cx="192881" cy="171450"/>
          </a:xfrm>
          <a:prstGeom prst="rect">
            <a:avLst/>
          </a:prstGeom>
        </p:spPr>
      </p:pic>
      <p:sp>
        <p:nvSpPr>
          <p:cNvPr id="27" name="Text 16"/>
          <p:cNvSpPr/>
          <p:nvPr/>
        </p:nvSpPr>
        <p:spPr>
          <a:xfrm>
            <a:off x="4979194" y="6319345"/>
            <a:ext cx="3807619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Шпионское ПО</a:t>
            </a:r>
            <a:endParaRPr lang="en-US" sz="1046" dirty="0"/>
          </a:p>
        </p:txBody>
      </p:sp>
      <p:sp>
        <p:nvSpPr>
          <p:cNvPr id="28" name="Text 17"/>
          <p:cNvSpPr/>
          <p:nvPr/>
        </p:nvSpPr>
        <p:spPr>
          <a:xfrm>
            <a:off x="4979194" y="6569376"/>
            <a:ext cx="3807619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Программы, которые тайно собирают информацию о пользователе: пароли, данные банковских карт, историю просмотров.</a:t>
            </a:r>
            <a:endParaRPr lang="en-US" sz="942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33342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Опасности спама: личные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357188" y="957263"/>
            <a:ext cx="41076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Спам представляет серьезные риски для личной безопасности, финансового благополучия и конфиденциальности данных пользователей.</a:t>
            </a:r>
            <a:endParaRPr lang="en-US" sz="1046" dirty="0"/>
          </a:p>
        </p:txBody>
      </p:sp>
      <p:sp>
        <p:nvSpPr>
          <p:cNvPr id="5" name="Shape 2"/>
          <p:cNvSpPr/>
          <p:nvPr/>
        </p:nvSpPr>
        <p:spPr>
          <a:xfrm>
            <a:off x="357188" y="1664494"/>
            <a:ext cx="4107656" cy="987233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4" y="1812727"/>
            <a:ext cx="137517" cy="15716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73298" y="1782366"/>
            <a:ext cx="167135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Кража личных данных</a:t>
            </a:r>
            <a:endParaRPr lang="en-US" sz="1046" dirty="0"/>
          </a:p>
        </p:txBody>
      </p:sp>
      <p:sp>
        <p:nvSpPr>
          <p:cNvPr id="8" name="Text 4"/>
          <p:cNvSpPr/>
          <p:nvPr/>
        </p:nvSpPr>
        <p:spPr>
          <a:xfrm>
            <a:off x="464344" y="2064544"/>
            <a:ext cx="3893344" cy="48002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Фишинговые письма и вредоносное ПО могут привести к краже паролей, номеров кредитных карт и персональных данных, которые затем используются для мошенничества. </a:t>
            </a:r>
            <a:endParaRPr lang="en-US" sz="837" dirty="0"/>
          </a:p>
        </p:txBody>
      </p:sp>
      <p:sp>
        <p:nvSpPr>
          <p:cNvPr id="9" name="Shape 5"/>
          <p:cNvSpPr/>
          <p:nvPr/>
        </p:nvSpPr>
        <p:spPr>
          <a:xfrm>
            <a:off x="357188" y="2758883"/>
            <a:ext cx="4107656" cy="987233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4" y="2907116"/>
            <a:ext cx="176808" cy="157163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712589" y="2876755"/>
            <a:ext cx="149577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Финансовые потери</a:t>
            </a:r>
            <a:endParaRPr lang="en-US" sz="1046" dirty="0"/>
          </a:p>
        </p:txBody>
      </p:sp>
      <p:sp>
        <p:nvSpPr>
          <p:cNvPr id="12" name="Text 7"/>
          <p:cNvSpPr/>
          <p:nvPr/>
        </p:nvSpPr>
        <p:spPr>
          <a:xfrm>
            <a:off x="464344" y="3158933"/>
            <a:ext cx="3893344" cy="48002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Прямые финансовые потери могут возникнуть из-за несанкционированных транзакций, оплаты фальшивых счетов или перевода денег мошенникам. </a:t>
            </a:r>
            <a:endParaRPr lang="en-US" sz="837" dirty="0"/>
          </a:p>
        </p:txBody>
      </p:sp>
      <p:sp>
        <p:nvSpPr>
          <p:cNvPr id="13" name="Shape 8"/>
          <p:cNvSpPr/>
          <p:nvPr/>
        </p:nvSpPr>
        <p:spPr>
          <a:xfrm>
            <a:off x="357188" y="3853272"/>
            <a:ext cx="4107656" cy="987233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4" y="4001505"/>
            <a:ext cx="196453" cy="157163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732234" y="3971144"/>
            <a:ext cx="159121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46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Заражение устройств</a:t>
            </a:r>
            <a:endParaRPr lang="en-US" sz="1046" dirty="0"/>
          </a:p>
        </p:txBody>
      </p:sp>
      <p:sp>
        <p:nvSpPr>
          <p:cNvPr id="16" name="Text 10"/>
          <p:cNvSpPr/>
          <p:nvPr/>
        </p:nvSpPr>
        <p:spPr>
          <a:xfrm>
            <a:off x="464344" y="4253322"/>
            <a:ext cx="3893344" cy="48002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Вредоносное ПО может заразить компьютеры и мобильные устройства, что приводит к потере данных и нарушению работы системы. </a:t>
            </a:r>
            <a:endParaRPr lang="en-US" sz="837" dirty="0"/>
          </a:p>
        </p:txBody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9156" y="957263"/>
            <a:ext cx="4107656" cy="1785938"/>
          </a:xfrm>
          <a:prstGeom prst="rect">
            <a:avLst/>
          </a:prstGeom>
        </p:spPr>
      </p:pic>
      <p:pic>
        <p:nvPicPr>
          <p:cNvPr id="18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9156" y="2896791"/>
            <a:ext cx="128588" cy="128588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4879181" y="2852142"/>
            <a:ext cx="988014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Потеря времени</a:t>
            </a:r>
            <a:endParaRPr lang="en-US" sz="837" dirty="0"/>
          </a:p>
        </p:txBody>
      </p:sp>
      <p:sp>
        <p:nvSpPr>
          <p:cNvPr id="20" name="Text 12"/>
          <p:cNvSpPr/>
          <p:nvPr/>
        </p:nvSpPr>
        <p:spPr>
          <a:xfrm>
            <a:off x="5867195" y="2852142"/>
            <a:ext cx="2547975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Восстановление после инцидентов может </a:t>
            </a:r>
            <a:endParaRPr lang="en-US" sz="837" dirty="0"/>
          </a:p>
        </p:txBody>
      </p:sp>
      <p:sp>
        <p:nvSpPr>
          <p:cNvPr id="21" name="Text 13"/>
          <p:cNvSpPr/>
          <p:nvPr/>
        </p:nvSpPr>
        <p:spPr>
          <a:xfrm>
            <a:off x="4879181" y="3012151"/>
            <a:ext cx="2867909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занять от нескольких часов до нескольких недель. </a:t>
            </a:r>
            <a:endParaRPr lang="en-US" sz="837" dirty="0"/>
          </a:p>
        </p:txBody>
      </p:sp>
      <p:pic>
        <p:nvPicPr>
          <p:cNvPr id="22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9156" y="3302533"/>
            <a:ext cx="128588" cy="128588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4879181" y="3257885"/>
            <a:ext cx="1427494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Эмоциональный стресс</a:t>
            </a:r>
            <a:endParaRPr lang="en-US" sz="837" dirty="0"/>
          </a:p>
        </p:txBody>
      </p:sp>
      <p:sp>
        <p:nvSpPr>
          <p:cNvPr id="24" name="Text 15"/>
          <p:cNvSpPr/>
          <p:nvPr/>
        </p:nvSpPr>
        <p:spPr>
          <a:xfrm>
            <a:off x="6306676" y="3257885"/>
            <a:ext cx="2280977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Жертвы спам-атак часто испытывают </a:t>
            </a:r>
            <a:endParaRPr lang="en-US" sz="837" dirty="0"/>
          </a:p>
        </p:txBody>
      </p:sp>
      <p:sp>
        <p:nvSpPr>
          <p:cNvPr id="25" name="Text 16"/>
          <p:cNvSpPr/>
          <p:nvPr/>
        </p:nvSpPr>
        <p:spPr>
          <a:xfrm>
            <a:off x="4879181" y="3417894"/>
            <a:ext cx="1500885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тревогу и беспомощность. </a:t>
            </a:r>
            <a:endParaRPr lang="en-US" sz="837" dirty="0"/>
          </a:p>
        </p:txBody>
      </p:sp>
      <p:pic>
        <p:nvPicPr>
          <p:cNvPr id="2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9156" y="3708276"/>
            <a:ext cx="144661" cy="128588"/>
          </a:xfrm>
          <a:prstGeom prst="rect">
            <a:avLst/>
          </a:prstGeom>
        </p:spPr>
      </p:pic>
      <p:sp>
        <p:nvSpPr>
          <p:cNvPr id="27" name="Text 17"/>
          <p:cNvSpPr/>
          <p:nvPr/>
        </p:nvSpPr>
        <p:spPr>
          <a:xfrm>
            <a:off x="4895255" y="3663628"/>
            <a:ext cx="998423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Кража личности</a:t>
            </a:r>
            <a:endParaRPr lang="en-US" sz="837" dirty="0"/>
          </a:p>
        </p:txBody>
      </p:sp>
      <p:sp>
        <p:nvSpPr>
          <p:cNvPr id="28" name="Text 18"/>
          <p:cNvSpPr/>
          <p:nvPr/>
        </p:nvSpPr>
        <p:spPr>
          <a:xfrm>
            <a:off x="5893677" y="3663628"/>
            <a:ext cx="2830181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Украденные данные могут использоваться для </a:t>
            </a:r>
            <a:endParaRPr lang="en-US" sz="837" dirty="0"/>
          </a:p>
        </p:txBody>
      </p:sp>
      <p:sp>
        <p:nvSpPr>
          <p:cNvPr id="29" name="Text 19"/>
          <p:cNvSpPr/>
          <p:nvPr/>
        </p:nvSpPr>
        <p:spPr>
          <a:xfrm>
            <a:off x="4895255" y="3823636"/>
            <a:ext cx="3286823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создания фальшивых аккаунтов или получения кредитов. </a:t>
            </a:r>
            <a:endParaRPr lang="en-US" sz="837" dirty="0"/>
          </a:p>
        </p:txBody>
      </p:sp>
      <p:sp>
        <p:nvSpPr>
          <p:cNvPr id="30" name="Text 20"/>
          <p:cNvSpPr/>
          <p:nvPr/>
        </p:nvSpPr>
        <p:spPr>
          <a:xfrm>
            <a:off x="4814888" y="4174741"/>
            <a:ext cx="397192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Пример из практики</a:t>
            </a:r>
            <a:endParaRPr lang="en-US" sz="942" dirty="0"/>
          </a:p>
        </p:txBody>
      </p:sp>
      <p:sp>
        <p:nvSpPr>
          <p:cNvPr id="31" name="Text 21"/>
          <p:cNvSpPr/>
          <p:nvPr/>
        </p:nvSpPr>
        <p:spPr>
          <a:xfrm>
            <a:off x="4814888" y="4403341"/>
            <a:ext cx="3971925" cy="48002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i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"После открытия вложения из письма, компьютер пользователя был заражен программой-вымогателем. Все файлы были зашифрованы, а для их восстановления требовался выкуп." </a:t>
            </a:r>
            <a:endParaRPr lang="en-US" sz="837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2025-10-23T01:51:08Z</dcterms:created>
  <dcterms:modified xsi:type="dcterms:W3CDTF">2025-10-23T01:51:08Z</dcterms:modified>
</cp:coreProperties>
</file>