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image" Target="../media/image-10-5.png"/><Relationship Id="rId6" Type="http://schemas.openxmlformats.org/officeDocument/2006/relationships/image" Target="../media/image-10-6.png"/><Relationship Id="rId7" Type="http://schemas.openxmlformats.org/officeDocument/2006/relationships/image" Target="../media/image-10-7.png"/><Relationship Id="rId8" Type="http://schemas.openxmlformats.org/officeDocument/2006/relationships/image" Target="../media/image-10-8.png"/><Relationship Id="rId9" Type="http://schemas.openxmlformats.org/officeDocument/2006/relationships/image" Target="../media/image-10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image" Target="../media/image-11-5.png"/><Relationship Id="rId6" Type="http://schemas.openxmlformats.org/officeDocument/2006/relationships/image" Target="../media/image-11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8.png"/><Relationship Id="rId9" Type="http://schemas.openxmlformats.org/officeDocument/2006/relationships/image" Target="../media/image-2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image" Target="../media/image-3-7.png"/><Relationship Id="rId8" Type="http://schemas.openxmlformats.org/officeDocument/2006/relationships/image" Target="../media/image-3-8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image" Target="../media/image-4-12.png"/><Relationship Id="rId13" Type="http://schemas.openxmlformats.org/officeDocument/2006/relationships/image" Target="../media/image-4-13.png"/><Relationship Id="rId14" Type="http://schemas.openxmlformats.org/officeDocument/2006/relationships/image" Target="../media/image-4-14.png"/><Relationship Id="rId15" Type="http://schemas.openxmlformats.org/officeDocument/2006/relationships/slideLayout" Target="../slideLayouts/slideLayout1.xml"/><Relationship Id="rId1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5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image" Target="../media/image-6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image" Target="../media/image-7-7.png"/><Relationship Id="rId8" Type="http://schemas.openxmlformats.org/officeDocument/2006/relationships/image" Target="../media/image-7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image" Target="../media/image-8-7.png"/><Relationship Id="rId8" Type="http://schemas.openxmlformats.org/officeDocument/2006/relationships/image" Target="../media/image-8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0" y="485775"/>
            <a:ext cx="571500" cy="571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253825" y="1414463"/>
            <a:ext cx="4636350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4050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Защита от спама</a:t>
            </a:r>
            <a:endParaRPr lang="en-US" sz="4050" dirty="0"/>
          </a:p>
        </p:txBody>
      </p:sp>
      <p:sp>
        <p:nvSpPr>
          <p:cNvPr id="5" name="Shape 1"/>
          <p:cNvSpPr/>
          <p:nvPr/>
        </p:nvSpPr>
        <p:spPr>
          <a:xfrm>
            <a:off x="3857625" y="2400300"/>
            <a:ext cx="1428750" cy="42863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6" name="Text 2"/>
          <p:cNvSpPr/>
          <p:nvPr/>
        </p:nvSpPr>
        <p:spPr>
          <a:xfrm>
            <a:off x="2002538" y="2871788"/>
            <a:ext cx="5138896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Часть 2: Методы и технологии защиты</a:t>
            </a:r>
            <a:endParaRPr lang="en-US" sz="2025" dirty="0"/>
          </a:p>
        </p:txBody>
      </p:sp>
      <p:sp>
        <p:nvSpPr>
          <p:cNvPr id="7" name="Text 3"/>
          <p:cNvSpPr/>
          <p:nvPr/>
        </p:nvSpPr>
        <p:spPr>
          <a:xfrm>
            <a:off x="2499252" y="4114800"/>
            <a:ext cx="4145496" cy="2571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Презентация по информационной безопасности</a:t>
            </a:r>
            <a:endParaRPr lang="en-US" sz="1350" dirty="0"/>
          </a:p>
        </p:txBody>
      </p:sp>
      <p:sp>
        <p:nvSpPr>
          <p:cNvPr id="8" name="Text 4"/>
          <p:cNvSpPr/>
          <p:nvPr/>
        </p:nvSpPr>
        <p:spPr>
          <a:xfrm>
            <a:off x="4408531" y="4443413"/>
            <a:ext cx="326910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46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2025</a:t>
            </a:r>
            <a:endParaRPr lang="en-US" sz="1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2076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285750"/>
            <a:ext cx="8572500" cy="471488"/>
          </a:xfrm>
          <a:prstGeom prst="rect">
            <a:avLst/>
          </a:prstGeom>
          <a:noFill/>
          <a:ln/>
        </p:spPr>
        <p:txBody>
          <a:bodyPr wrap="none" lIns="0" tIns="0" rIns="0" bIns="68072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Будущее защиты от спама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285750" y="871538"/>
            <a:ext cx="4196953" cy="7200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Технологии защиты от спама продолжают развиваться, адаптируясь к новым методам спамеров и используя передовые достижения в области информационной безопасности.</a:t>
            </a:r>
            <a:endParaRPr lang="en-US" sz="942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54125"/>
            <a:ext cx="196453" cy="15716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67928" y="1698761"/>
            <a:ext cx="391477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Продвинутый ИИ и глубокое обучение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567928" y="1913074"/>
            <a:ext cx="3914775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Нейронные сети с глубоким обучением смогут анализировать контекст сообщений и выявлять сложные взаимосвязи, недоступные современным алгоритмам.</a:t>
            </a:r>
            <a:endParaRPr lang="en-US" sz="837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521297"/>
            <a:ext cx="176808" cy="15716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48283" y="2465933"/>
            <a:ext cx="3934420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Блокчейн-технологии</a:t>
            </a:r>
            <a:endParaRPr lang="en-US" sz="942" dirty="0"/>
          </a:p>
        </p:txBody>
      </p:sp>
      <p:sp>
        <p:nvSpPr>
          <p:cNvPr id="10" name="Text 5"/>
          <p:cNvSpPr/>
          <p:nvPr/>
        </p:nvSpPr>
        <p:spPr>
          <a:xfrm>
            <a:off x="548283" y="2680246"/>
            <a:ext cx="3934420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Использование блокчейна для верификации отправителей и создания распределенных систем репутации, устойчивых к манипуляциям.</a:t>
            </a:r>
            <a:endParaRPr lang="en-US" sz="837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3288469"/>
            <a:ext cx="196453" cy="15716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567928" y="3233105"/>
            <a:ext cx="391477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Биометрическая аутентификация</a:t>
            </a:r>
            <a:endParaRPr lang="en-US" sz="942" dirty="0"/>
          </a:p>
        </p:txBody>
      </p:sp>
      <p:sp>
        <p:nvSpPr>
          <p:cNvPr id="13" name="Text 7"/>
          <p:cNvSpPr/>
          <p:nvPr/>
        </p:nvSpPr>
        <p:spPr>
          <a:xfrm>
            <a:off x="567928" y="3447417"/>
            <a:ext cx="3914775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Интеграция биометрических данных в процесс аутентификации отправителей для повышения безопасности и предотвращения подмены личности.</a:t>
            </a:r>
            <a:endParaRPr lang="en-US" sz="837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4107433"/>
            <a:ext cx="4196953" cy="1785938"/>
          </a:xfrm>
          <a:prstGeom prst="rect">
            <a:avLst/>
          </a:prstGeom>
        </p:spPr>
      </p:pic>
      <p:pic>
        <p:nvPicPr>
          <p:cNvPr id="1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1297" y="926902"/>
            <a:ext cx="196453" cy="157163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943475" y="871538"/>
            <a:ext cx="391477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Федеративное обучение</a:t>
            </a:r>
            <a:endParaRPr lang="en-US" sz="942" dirty="0"/>
          </a:p>
        </p:txBody>
      </p:sp>
      <p:sp>
        <p:nvSpPr>
          <p:cNvPr id="17" name="Text 9"/>
          <p:cNvSpPr/>
          <p:nvPr/>
        </p:nvSpPr>
        <p:spPr>
          <a:xfrm>
            <a:off x="4943475" y="1085850"/>
            <a:ext cx="3914775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Распределенное обучение моделей ИИ без централизованного сбора данных, что повышает приватность и эффективность защиты.</a:t>
            </a:r>
            <a:endParaRPr lang="en-US" sz="837" dirty="0"/>
          </a:p>
        </p:txBody>
      </p:sp>
      <p:pic>
        <p:nvPicPr>
          <p:cNvPr id="1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1297" y="1545506"/>
            <a:ext cx="157163" cy="157163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4904184" y="1490142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Квантовые вычисления</a:t>
            </a:r>
            <a:endParaRPr lang="en-US" sz="942" dirty="0"/>
          </a:p>
        </p:txBody>
      </p:sp>
      <p:sp>
        <p:nvSpPr>
          <p:cNvPr id="20" name="Text 11"/>
          <p:cNvSpPr/>
          <p:nvPr/>
        </p:nvSpPr>
        <p:spPr>
          <a:xfrm>
            <a:off x="4904184" y="1704454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Применение квантовых алгоритмов для анализа больших объемов данных и создания более надежных криптографических методов защиты.</a:t>
            </a:r>
            <a:endParaRPr lang="en-US" sz="837" dirty="0"/>
          </a:p>
        </p:txBody>
      </p:sp>
      <p:pic>
        <p:nvPicPr>
          <p:cNvPr id="21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1297" y="2312677"/>
            <a:ext cx="157163" cy="157163"/>
          </a:xfrm>
          <a:prstGeom prst="rect">
            <a:avLst/>
          </a:prstGeom>
        </p:spPr>
      </p:pic>
      <p:sp>
        <p:nvSpPr>
          <p:cNvPr id="22" name="Text 12"/>
          <p:cNvSpPr/>
          <p:nvPr/>
        </p:nvSpPr>
        <p:spPr>
          <a:xfrm>
            <a:off x="4904184" y="2257313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Глобальные стандарты и протоколы</a:t>
            </a:r>
            <a:endParaRPr lang="en-US" sz="942" dirty="0"/>
          </a:p>
        </p:txBody>
      </p:sp>
      <p:sp>
        <p:nvSpPr>
          <p:cNvPr id="23" name="Text 13"/>
          <p:cNvSpPr/>
          <p:nvPr/>
        </p:nvSpPr>
        <p:spPr>
          <a:xfrm>
            <a:off x="4904184" y="2471626"/>
            <a:ext cx="3954066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Разработка и внедрение новых международных стандартов для аутентификации электронной почты и борьбы со спамом.</a:t>
            </a:r>
            <a:endParaRPr lang="en-US" sz="837" dirty="0"/>
          </a:p>
        </p:txBody>
      </p:sp>
      <p:sp>
        <p:nvSpPr>
          <p:cNvPr id="24" name="Shape 14"/>
          <p:cNvSpPr/>
          <p:nvPr/>
        </p:nvSpPr>
        <p:spPr>
          <a:xfrm>
            <a:off x="4661297" y="2983074"/>
            <a:ext cx="4196953" cy="994321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25" name="Text 15"/>
          <p:cNvSpPr/>
          <p:nvPr/>
        </p:nvSpPr>
        <p:spPr>
          <a:xfrm>
            <a:off x="4747022" y="3068799"/>
            <a:ext cx="402550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Гонка технологий</a:t>
            </a:r>
            <a:endParaRPr lang="en-US" sz="942" dirty="0"/>
          </a:p>
        </p:txBody>
      </p:sp>
      <p:sp>
        <p:nvSpPr>
          <p:cNvPr id="26" name="Text 16"/>
          <p:cNvSpPr/>
          <p:nvPr/>
        </p:nvSpPr>
        <p:spPr>
          <a:xfrm>
            <a:off x="4747022" y="3297399"/>
            <a:ext cx="4025503" cy="59427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Развитие технологий защиты происходит параллельно с эволюцией методов спамеров. Использование ИИ для создания более убедительного спама требует постоянного совершенствования защитных механизмов. </a:t>
            </a:r>
            <a:endParaRPr lang="en-US" sz="837" dirty="0"/>
          </a:p>
        </p:txBody>
      </p:sp>
      <p:pic>
        <p:nvPicPr>
          <p:cNvPr id="27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61297" y="4084551"/>
            <a:ext cx="4196953" cy="17859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9706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7188" y="357188"/>
            <a:ext cx="8429625" cy="485775"/>
          </a:xfrm>
          <a:prstGeom prst="rect">
            <a:avLst/>
          </a:prstGeom>
          <a:noFill/>
          <a:ln/>
        </p:spPr>
        <p:txBody>
          <a:bodyPr wrap="none" lIns="0" tIns="0" rIns="0" bIns="85090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Заключение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1200150" y="1028700"/>
            <a:ext cx="6743700" cy="75436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238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Эффективная защита от спама требует комплексного подхода, сочетающего технические решения, обучение пользователей и постоянное совершенствование методов противодействия. </a:t>
            </a:r>
            <a:endParaRPr lang="en-US" sz="1238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133107"/>
            <a:ext cx="171450" cy="1714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35794" y="2070599"/>
            <a:ext cx="172256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Многоуровневая защита: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2358358" y="2070599"/>
            <a:ext cx="1569672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Комбинация различных </a:t>
            </a:r>
            <a:endParaRPr lang="en-US" sz="942" dirty="0"/>
          </a:p>
        </p:txBody>
      </p:sp>
      <p:sp>
        <p:nvSpPr>
          <p:cNvPr id="8" name="Text 4"/>
          <p:cNvSpPr/>
          <p:nvPr/>
        </p:nvSpPr>
        <p:spPr>
          <a:xfrm>
            <a:off x="635794" y="2250616"/>
            <a:ext cx="3662818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методов и технологий обеспечивает наиболее надежную </a:t>
            </a:r>
            <a:endParaRPr lang="en-US" sz="942" dirty="0"/>
          </a:p>
        </p:txBody>
      </p:sp>
      <p:sp>
        <p:nvSpPr>
          <p:cNvPr id="9" name="Text 5"/>
          <p:cNvSpPr/>
          <p:nvPr/>
        </p:nvSpPr>
        <p:spPr>
          <a:xfrm>
            <a:off x="635794" y="2430633"/>
            <a:ext cx="267410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защиту от спама и связанных с ним угроз. </a:t>
            </a:r>
            <a:endParaRPr lang="en-US" sz="942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156" y="2133107"/>
            <a:ext cx="214313" cy="17145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5000625" y="2070599"/>
            <a:ext cx="232604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Осведомленность пользователей:</a:t>
            </a:r>
            <a:endParaRPr lang="en-US" sz="942" dirty="0"/>
          </a:p>
        </p:txBody>
      </p:sp>
      <p:sp>
        <p:nvSpPr>
          <p:cNvPr id="12" name="Text 7"/>
          <p:cNvSpPr/>
          <p:nvPr/>
        </p:nvSpPr>
        <p:spPr>
          <a:xfrm>
            <a:off x="7326669" y="2070599"/>
            <a:ext cx="66492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Обучение </a:t>
            </a:r>
            <a:endParaRPr lang="en-US" sz="942" dirty="0"/>
          </a:p>
        </p:txBody>
      </p:sp>
      <p:sp>
        <p:nvSpPr>
          <p:cNvPr id="13" name="Text 8"/>
          <p:cNvSpPr/>
          <p:nvPr/>
        </p:nvSpPr>
        <p:spPr>
          <a:xfrm>
            <a:off x="5000625" y="2250616"/>
            <a:ext cx="349848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распознаванию спама и фишинга остается критически </a:t>
            </a:r>
            <a:endParaRPr lang="en-US" sz="942" dirty="0"/>
          </a:p>
        </p:txBody>
      </p:sp>
      <p:sp>
        <p:nvSpPr>
          <p:cNvPr id="14" name="Text 9"/>
          <p:cNvSpPr/>
          <p:nvPr/>
        </p:nvSpPr>
        <p:spPr>
          <a:xfrm>
            <a:off x="5000625" y="2430633"/>
            <a:ext cx="3105662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важным компонентом общей стратегии защиты. </a:t>
            </a:r>
            <a:endParaRPr lang="en-US" sz="942" dirty="0"/>
          </a:p>
        </p:txBody>
      </p:sp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8" y="2887470"/>
            <a:ext cx="171450" cy="171450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635794" y="2824962"/>
            <a:ext cx="1680902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Постоянное обновление:</a:t>
            </a:r>
            <a:endParaRPr lang="en-US" sz="942" dirty="0"/>
          </a:p>
        </p:txBody>
      </p:sp>
      <p:sp>
        <p:nvSpPr>
          <p:cNvPr id="17" name="Text 11"/>
          <p:cNvSpPr/>
          <p:nvPr/>
        </p:nvSpPr>
        <p:spPr>
          <a:xfrm>
            <a:off x="2316696" y="2824962"/>
            <a:ext cx="118198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Методы спамеров </a:t>
            </a:r>
            <a:endParaRPr lang="en-US" sz="942" dirty="0"/>
          </a:p>
        </p:txBody>
      </p:sp>
      <p:sp>
        <p:nvSpPr>
          <p:cNvPr id="18" name="Text 12"/>
          <p:cNvSpPr/>
          <p:nvPr/>
        </p:nvSpPr>
        <p:spPr>
          <a:xfrm>
            <a:off x="635794" y="3004979"/>
            <a:ext cx="3330941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эволюционируют, поэтому системы защиты должны </a:t>
            </a:r>
            <a:endParaRPr lang="en-US" sz="942" dirty="0"/>
          </a:p>
        </p:txBody>
      </p:sp>
      <p:sp>
        <p:nvSpPr>
          <p:cNvPr id="19" name="Text 13"/>
          <p:cNvSpPr/>
          <p:nvPr/>
        </p:nvSpPr>
        <p:spPr>
          <a:xfrm>
            <a:off x="635794" y="3184996"/>
            <a:ext cx="380337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регулярно обновляться и адаптироваться к новым угрозам. </a:t>
            </a:r>
            <a:endParaRPr lang="en-US" sz="942" dirty="0"/>
          </a:p>
        </p:txBody>
      </p:sp>
      <p:pic>
        <p:nvPicPr>
          <p:cNvPr id="2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9156" y="2887470"/>
            <a:ext cx="171450" cy="171450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4957763" y="2824962"/>
            <a:ext cx="1843199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Искусственный интеллект:</a:t>
            </a:r>
            <a:endParaRPr lang="en-US" sz="942" dirty="0"/>
          </a:p>
        </p:txBody>
      </p:sp>
      <p:sp>
        <p:nvSpPr>
          <p:cNvPr id="22" name="Text 15"/>
          <p:cNvSpPr/>
          <p:nvPr/>
        </p:nvSpPr>
        <p:spPr>
          <a:xfrm>
            <a:off x="6800962" y="2824962"/>
            <a:ext cx="1920720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Современные технологии ИИ </a:t>
            </a:r>
            <a:endParaRPr lang="en-US" sz="942" dirty="0"/>
          </a:p>
        </p:txBody>
      </p:sp>
      <p:sp>
        <p:nvSpPr>
          <p:cNvPr id="23" name="Text 16"/>
          <p:cNvSpPr/>
          <p:nvPr/>
        </p:nvSpPr>
        <p:spPr>
          <a:xfrm>
            <a:off x="4957763" y="3004979"/>
            <a:ext cx="3073264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 машинного обучения значительно повышают </a:t>
            </a:r>
            <a:endParaRPr lang="en-US" sz="942" dirty="0"/>
          </a:p>
        </p:txBody>
      </p:sp>
      <p:sp>
        <p:nvSpPr>
          <p:cNvPr id="24" name="Text 17"/>
          <p:cNvSpPr/>
          <p:nvPr/>
        </p:nvSpPr>
        <p:spPr>
          <a:xfrm>
            <a:off x="4957763" y="3184996"/>
            <a:ext cx="321714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эффективность обнаружения и блокировки спама. </a:t>
            </a:r>
            <a:endParaRPr lang="en-US" sz="942" dirty="0"/>
          </a:p>
        </p:txBody>
      </p:sp>
      <p:sp>
        <p:nvSpPr>
          <p:cNvPr id="25" name="Shape 18"/>
          <p:cNvSpPr/>
          <p:nvPr/>
        </p:nvSpPr>
        <p:spPr>
          <a:xfrm>
            <a:off x="1200150" y="3791852"/>
            <a:ext cx="6743700" cy="1793081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26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9486" y="4036526"/>
            <a:ext cx="225028" cy="257175"/>
          </a:xfrm>
          <a:prstGeom prst="rect">
            <a:avLst/>
          </a:prstGeom>
        </p:spPr>
      </p:pic>
      <p:sp>
        <p:nvSpPr>
          <p:cNvPr id="27" name="Text 19"/>
          <p:cNvSpPr/>
          <p:nvPr/>
        </p:nvSpPr>
        <p:spPr>
          <a:xfrm>
            <a:off x="1378744" y="4463365"/>
            <a:ext cx="6386513" cy="2571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Безопасность — это процесс, а не результат</a:t>
            </a:r>
            <a:endParaRPr lang="en-US" sz="1350" dirty="0"/>
          </a:p>
        </p:txBody>
      </p:sp>
      <p:sp>
        <p:nvSpPr>
          <p:cNvPr id="28" name="Text 20"/>
          <p:cNvSpPr/>
          <p:nvPr/>
        </p:nvSpPr>
        <p:spPr>
          <a:xfrm>
            <a:off x="1378744" y="4827696"/>
            <a:ext cx="6386513" cy="57864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942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Защита от спама требует постоянной бдительности, обучения и адаптации к новым угрозам. Комбинируя технические решения с осведомленностью пользователей, можно значительно снизить риски и обеспечить безопасную коммуникацию в цифровом пространстве. </a:t>
            </a:r>
            <a:endParaRPr lang="en-US" sz="942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58197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285750"/>
            <a:ext cx="8572500" cy="471488"/>
          </a:xfrm>
          <a:prstGeom prst="rect">
            <a:avLst/>
          </a:prstGeom>
          <a:noFill/>
          <a:ln/>
        </p:spPr>
        <p:txBody>
          <a:bodyPr wrap="none" lIns="0" tIns="0" rIns="0" bIns="68072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Общий обзор защиты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285750" y="871538"/>
            <a:ext cx="4196953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Эффективная защита от спама требует многоуровневого подхода, сочетающего технические решения, организационные меры и обучение пользователей.</a:t>
            </a:r>
            <a:endParaRPr lang="en-US" sz="942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4109"/>
            <a:ext cx="196453" cy="15716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67928" y="1518745"/>
            <a:ext cx="391477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Пользовательский уровень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567928" y="1733057"/>
            <a:ext cx="3914775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Обучение распознаванию спама, настройки почтовых клиентов и соблюдение базовых правил безопасности.</a:t>
            </a:r>
            <a:endParaRPr lang="en-US" sz="837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192713"/>
            <a:ext cx="157163" cy="15716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28638" y="2137349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Серверный уровень</a:t>
            </a:r>
            <a:endParaRPr lang="en-US" sz="942" dirty="0"/>
          </a:p>
        </p:txBody>
      </p:sp>
      <p:sp>
        <p:nvSpPr>
          <p:cNvPr id="10" name="Text 5"/>
          <p:cNvSpPr/>
          <p:nvPr/>
        </p:nvSpPr>
        <p:spPr>
          <a:xfrm>
            <a:off x="528638" y="2351661"/>
            <a:ext cx="3954066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Фильтрация на уровне почтовых серверов, черные и белые списки, проверка подлинности отправителя.</a:t>
            </a:r>
            <a:endParaRPr lang="en-US" sz="837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2811317"/>
            <a:ext cx="117872" cy="15716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489347" y="2755953"/>
            <a:ext cx="399335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Организационный уровень</a:t>
            </a:r>
            <a:endParaRPr lang="en-US" sz="942" dirty="0"/>
          </a:p>
        </p:txBody>
      </p:sp>
      <p:sp>
        <p:nvSpPr>
          <p:cNvPr id="13" name="Text 7"/>
          <p:cNvSpPr/>
          <p:nvPr/>
        </p:nvSpPr>
        <p:spPr>
          <a:xfrm>
            <a:off x="489347" y="2970265"/>
            <a:ext cx="3993356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Политики безопасности, обучение сотрудников и комплексные решения для защиты корпоративной среды.</a:t>
            </a:r>
            <a:endParaRPr lang="en-US" sz="837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3481713"/>
            <a:ext cx="4196953" cy="1785938"/>
          </a:xfrm>
          <a:prstGeom prst="rect">
            <a:avLst/>
          </a:prstGeom>
        </p:spPr>
      </p:pic>
      <p:sp>
        <p:nvSpPr>
          <p:cNvPr id="15" name="Shape 8"/>
          <p:cNvSpPr/>
          <p:nvPr/>
        </p:nvSpPr>
        <p:spPr>
          <a:xfrm>
            <a:off x="4661297" y="871538"/>
            <a:ext cx="4196953" cy="845753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16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022" y="989409"/>
            <a:ext cx="128588" cy="128588"/>
          </a:xfrm>
          <a:prstGeom prst="rect">
            <a:avLst/>
          </a:prstGeom>
        </p:spPr>
      </p:pic>
      <p:sp>
        <p:nvSpPr>
          <p:cNvPr id="17" name="Text 9"/>
          <p:cNvSpPr/>
          <p:nvPr/>
        </p:nvSpPr>
        <p:spPr>
          <a:xfrm>
            <a:off x="4932759" y="957263"/>
            <a:ext cx="164515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Многоуровневая защита</a:t>
            </a:r>
            <a:endParaRPr lang="en-US" sz="942" dirty="0"/>
          </a:p>
        </p:txBody>
      </p:sp>
      <p:sp>
        <p:nvSpPr>
          <p:cNvPr id="18" name="Text 10"/>
          <p:cNvSpPr/>
          <p:nvPr/>
        </p:nvSpPr>
        <p:spPr>
          <a:xfrm>
            <a:off x="4747022" y="1185863"/>
            <a:ext cx="4025503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Использование нескольких независимых механизмов защиты повышает эффективность и снижает вероятность пропуска вредоносных сообщений. </a:t>
            </a:r>
            <a:endParaRPr lang="en-US" sz="837" dirty="0"/>
          </a:p>
        </p:txBody>
      </p:sp>
      <p:sp>
        <p:nvSpPr>
          <p:cNvPr id="19" name="Shape 11"/>
          <p:cNvSpPr/>
          <p:nvPr/>
        </p:nvSpPr>
        <p:spPr>
          <a:xfrm>
            <a:off x="4661297" y="1803016"/>
            <a:ext cx="4196953" cy="697185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20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7022" y="1920887"/>
            <a:ext cx="160734" cy="128588"/>
          </a:xfrm>
          <a:prstGeom prst="rect">
            <a:avLst/>
          </a:prstGeom>
        </p:spPr>
      </p:pic>
      <p:sp>
        <p:nvSpPr>
          <p:cNvPr id="21" name="Text 12"/>
          <p:cNvSpPr/>
          <p:nvPr/>
        </p:nvSpPr>
        <p:spPr>
          <a:xfrm>
            <a:off x="4964906" y="1888741"/>
            <a:ext cx="214870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Баланс безопасности и удобства</a:t>
            </a:r>
            <a:endParaRPr lang="en-US" sz="942" dirty="0"/>
          </a:p>
        </p:txBody>
      </p:sp>
      <p:sp>
        <p:nvSpPr>
          <p:cNvPr id="22" name="Text 13"/>
          <p:cNvSpPr/>
          <p:nvPr/>
        </p:nvSpPr>
        <p:spPr>
          <a:xfrm>
            <a:off x="4747022" y="2117341"/>
            <a:ext cx="4025503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Необходим баланс между агрессивной фильтрацией и риском потери важных писем. </a:t>
            </a:r>
            <a:endParaRPr lang="en-US" sz="837" dirty="0"/>
          </a:p>
        </p:txBody>
      </p:sp>
      <p:sp>
        <p:nvSpPr>
          <p:cNvPr id="23" name="Shape 14"/>
          <p:cNvSpPr/>
          <p:nvPr/>
        </p:nvSpPr>
        <p:spPr>
          <a:xfrm>
            <a:off x="4661297" y="2585926"/>
            <a:ext cx="4196953" cy="697185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24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7022" y="2703798"/>
            <a:ext cx="128588" cy="128588"/>
          </a:xfrm>
          <a:prstGeom prst="rect">
            <a:avLst/>
          </a:prstGeom>
        </p:spPr>
      </p:pic>
      <p:sp>
        <p:nvSpPr>
          <p:cNvPr id="25" name="Text 15"/>
          <p:cNvSpPr/>
          <p:nvPr/>
        </p:nvSpPr>
        <p:spPr>
          <a:xfrm>
            <a:off x="4932759" y="2671651"/>
            <a:ext cx="1614181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Постоянное обновление</a:t>
            </a:r>
            <a:endParaRPr lang="en-US" sz="942" dirty="0"/>
          </a:p>
        </p:txBody>
      </p:sp>
      <p:sp>
        <p:nvSpPr>
          <p:cNvPr id="26" name="Text 16"/>
          <p:cNvSpPr/>
          <p:nvPr/>
        </p:nvSpPr>
        <p:spPr>
          <a:xfrm>
            <a:off x="4747022" y="2900251"/>
            <a:ext cx="4025503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Системы защиты должны регулярно обновляться и адаптироваться к новым методам спамеров. </a:t>
            </a:r>
            <a:endParaRPr lang="en-US" sz="837" dirty="0"/>
          </a:p>
        </p:txBody>
      </p:sp>
      <p:sp>
        <p:nvSpPr>
          <p:cNvPr id="27" name="Shape 17"/>
          <p:cNvSpPr/>
          <p:nvPr/>
        </p:nvSpPr>
        <p:spPr>
          <a:xfrm>
            <a:off x="4661297" y="3368836"/>
            <a:ext cx="4196953" cy="697185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28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47022" y="3486708"/>
            <a:ext cx="128588" cy="128588"/>
          </a:xfrm>
          <a:prstGeom prst="rect">
            <a:avLst/>
          </a:prstGeom>
        </p:spPr>
      </p:pic>
      <p:sp>
        <p:nvSpPr>
          <p:cNvPr id="29" name="Text 18"/>
          <p:cNvSpPr/>
          <p:nvPr/>
        </p:nvSpPr>
        <p:spPr>
          <a:xfrm>
            <a:off x="4932759" y="3454561"/>
            <a:ext cx="1792272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Интеллектуальный анализ</a:t>
            </a:r>
            <a:endParaRPr lang="en-US" sz="942" dirty="0"/>
          </a:p>
        </p:txBody>
      </p:sp>
      <p:sp>
        <p:nvSpPr>
          <p:cNvPr id="30" name="Text 19"/>
          <p:cNvSpPr/>
          <p:nvPr/>
        </p:nvSpPr>
        <p:spPr>
          <a:xfrm>
            <a:off x="4747022" y="3683161"/>
            <a:ext cx="4025503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Использование машинного обучения и ИИ для анализа содержимого и выявления подозрительных паттернов. </a:t>
            </a:r>
            <a:endParaRPr lang="en-US" sz="837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57625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285750"/>
            <a:ext cx="8572500" cy="471488"/>
          </a:xfrm>
          <a:prstGeom prst="rect">
            <a:avLst/>
          </a:prstGeom>
          <a:noFill/>
          <a:ln/>
        </p:spPr>
        <p:txBody>
          <a:bodyPr wrap="none" lIns="0" tIns="0" rIns="0" bIns="68072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Осведомленность пользователей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285750" y="871538"/>
            <a:ext cx="4196953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Обучение пользователей распознаванию спама и фишинга является одним из самых эффективных методов защиты от социальной инженерии.</a:t>
            </a:r>
            <a:endParaRPr lang="en-US" sz="942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8751"/>
            <a:ext cx="142875" cy="14287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00063" y="1515173"/>
            <a:ext cx="1852826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Подозрительные отправители</a:t>
            </a:r>
            <a:endParaRPr lang="en-US" sz="837" dirty="0"/>
          </a:p>
        </p:txBody>
      </p:sp>
      <p:sp>
        <p:nvSpPr>
          <p:cNvPr id="7" name="Text 3"/>
          <p:cNvSpPr/>
          <p:nvPr/>
        </p:nvSpPr>
        <p:spPr>
          <a:xfrm>
            <a:off x="2352889" y="1515173"/>
            <a:ext cx="1997850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незнакомые адреса, похожие на </a:t>
            </a:r>
            <a:endParaRPr lang="en-US" sz="837" dirty="0"/>
          </a:p>
        </p:txBody>
      </p:sp>
      <p:sp>
        <p:nvSpPr>
          <p:cNvPr id="8" name="Text 4"/>
          <p:cNvSpPr/>
          <p:nvPr/>
        </p:nvSpPr>
        <p:spPr>
          <a:xfrm>
            <a:off x="500063" y="1663740"/>
            <a:ext cx="3411978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известные домены с небольшими изменениями (например, </a:t>
            </a:r>
            <a:endParaRPr lang="en-US" sz="837" dirty="0"/>
          </a:p>
        </p:txBody>
      </p:sp>
      <p:sp>
        <p:nvSpPr>
          <p:cNvPr id="9" name="Text 5"/>
          <p:cNvSpPr/>
          <p:nvPr/>
        </p:nvSpPr>
        <p:spPr>
          <a:xfrm>
            <a:off x="500063" y="1812308"/>
            <a:ext cx="1897503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amаzon.com вместо amazon.com). </a:t>
            </a:r>
            <a:endParaRPr lang="en-US" sz="837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100179"/>
            <a:ext cx="142875" cy="14287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500063" y="2046601"/>
            <a:ext cx="1193425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Срочность и угрозы</a:t>
            </a:r>
            <a:endParaRPr lang="en-US" sz="837" dirty="0"/>
          </a:p>
        </p:txBody>
      </p:sp>
      <p:sp>
        <p:nvSpPr>
          <p:cNvPr id="12" name="Text 7"/>
          <p:cNvSpPr/>
          <p:nvPr/>
        </p:nvSpPr>
        <p:spPr>
          <a:xfrm>
            <a:off x="1693487" y="2046601"/>
            <a:ext cx="2335616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сообщения, требующие немедленных </a:t>
            </a:r>
            <a:endParaRPr lang="en-US" sz="837" dirty="0"/>
          </a:p>
        </p:txBody>
      </p:sp>
      <p:sp>
        <p:nvSpPr>
          <p:cNvPr id="13" name="Text 8"/>
          <p:cNvSpPr/>
          <p:nvPr/>
        </p:nvSpPr>
        <p:spPr>
          <a:xfrm>
            <a:off x="500063" y="2195168"/>
            <a:ext cx="2709937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действий под угрозой негативных последствий. </a:t>
            </a:r>
            <a:endParaRPr lang="en-US" sz="837" dirty="0"/>
          </a:p>
        </p:txBody>
      </p:sp>
      <p:pic>
        <p:nvPicPr>
          <p:cNvPr id="1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2483039"/>
            <a:ext cx="142875" cy="142875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500063" y="2429461"/>
            <a:ext cx="1546845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Грамматические ошибки</a:t>
            </a:r>
            <a:endParaRPr lang="en-US" sz="837" dirty="0"/>
          </a:p>
        </p:txBody>
      </p:sp>
      <p:sp>
        <p:nvSpPr>
          <p:cNvPr id="16" name="Text 10"/>
          <p:cNvSpPr/>
          <p:nvPr/>
        </p:nvSpPr>
        <p:spPr>
          <a:xfrm>
            <a:off x="2046908" y="2429461"/>
            <a:ext cx="1722286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неправильная грамматика, </a:t>
            </a:r>
            <a:endParaRPr lang="en-US" sz="837" dirty="0"/>
          </a:p>
        </p:txBody>
      </p:sp>
      <p:sp>
        <p:nvSpPr>
          <p:cNvPr id="17" name="Text 11"/>
          <p:cNvSpPr/>
          <p:nvPr/>
        </p:nvSpPr>
        <p:spPr>
          <a:xfrm>
            <a:off x="500063" y="2578029"/>
            <a:ext cx="3075356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орфографические ошибки и странные формулировки. </a:t>
            </a:r>
            <a:endParaRPr lang="en-US" sz="837" dirty="0"/>
          </a:p>
        </p:txBody>
      </p:sp>
      <p:pic>
        <p:nvPicPr>
          <p:cNvPr id="18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2865899"/>
            <a:ext cx="142875" cy="142875"/>
          </a:xfrm>
          <a:prstGeom prst="rect">
            <a:avLst/>
          </a:prstGeom>
        </p:spPr>
      </p:pic>
      <p:sp>
        <p:nvSpPr>
          <p:cNvPr id="19" name="Text 12"/>
          <p:cNvSpPr/>
          <p:nvPr/>
        </p:nvSpPr>
        <p:spPr>
          <a:xfrm>
            <a:off x="500063" y="2812321"/>
            <a:ext cx="1741484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Запрос личной информации</a:t>
            </a:r>
            <a:endParaRPr lang="en-US" sz="837" dirty="0"/>
          </a:p>
        </p:txBody>
      </p:sp>
      <p:sp>
        <p:nvSpPr>
          <p:cNvPr id="20" name="Text 13"/>
          <p:cNvSpPr/>
          <p:nvPr/>
        </p:nvSpPr>
        <p:spPr>
          <a:xfrm>
            <a:off x="2241547" y="2812321"/>
            <a:ext cx="1945863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просьбы предоставить пароли, </a:t>
            </a:r>
            <a:endParaRPr lang="en-US" sz="837" dirty="0"/>
          </a:p>
        </p:txBody>
      </p:sp>
      <p:sp>
        <p:nvSpPr>
          <p:cNvPr id="21" name="Text 14"/>
          <p:cNvSpPr/>
          <p:nvPr/>
        </p:nvSpPr>
        <p:spPr>
          <a:xfrm>
            <a:off x="500063" y="2960889"/>
            <a:ext cx="3357116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данные карт или другую конфиденциальную информацию. </a:t>
            </a:r>
            <a:endParaRPr lang="en-US" sz="837" dirty="0"/>
          </a:p>
        </p:txBody>
      </p:sp>
      <p:pic>
        <p:nvPicPr>
          <p:cNvPr id="22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50" y="3248760"/>
            <a:ext cx="142875" cy="142875"/>
          </a:xfrm>
          <a:prstGeom prst="rect">
            <a:avLst/>
          </a:prstGeom>
        </p:spPr>
      </p:pic>
      <p:sp>
        <p:nvSpPr>
          <p:cNvPr id="23" name="Text 15"/>
          <p:cNvSpPr/>
          <p:nvPr/>
        </p:nvSpPr>
        <p:spPr>
          <a:xfrm>
            <a:off x="500063" y="3195182"/>
            <a:ext cx="1669126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Подозрительные вложения</a:t>
            </a:r>
            <a:endParaRPr lang="en-US" sz="837" dirty="0"/>
          </a:p>
        </p:txBody>
      </p:sp>
      <p:sp>
        <p:nvSpPr>
          <p:cNvPr id="24" name="Text 16"/>
          <p:cNvSpPr/>
          <p:nvPr/>
        </p:nvSpPr>
        <p:spPr>
          <a:xfrm>
            <a:off x="2169189" y="3195182"/>
            <a:ext cx="2285777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— неожиданные файлы или вложения с </a:t>
            </a:r>
            <a:endParaRPr lang="en-US" sz="837" dirty="0"/>
          </a:p>
        </p:txBody>
      </p:sp>
      <p:sp>
        <p:nvSpPr>
          <p:cNvPr id="25" name="Text 17"/>
          <p:cNvSpPr/>
          <p:nvPr/>
        </p:nvSpPr>
        <p:spPr>
          <a:xfrm>
            <a:off x="500063" y="3343749"/>
            <a:ext cx="1618952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расширениями .exe, .zip, .scr. </a:t>
            </a:r>
            <a:endParaRPr lang="en-US" sz="837" dirty="0"/>
          </a:p>
        </p:txBody>
      </p:sp>
      <p:pic>
        <p:nvPicPr>
          <p:cNvPr id="26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50" y="3688770"/>
            <a:ext cx="4196953" cy="1571625"/>
          </a:xfrm>
          <a:prstGeom prst="rect">
            <a:avLst/>
          </a:prstGeom>
        </p:spPr>
      </p:pic>
      <p:pic>
        <p:nvPicPr>
          <p:cNvPr id="27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66805" y="871538"/>
            <a:ext cx="1785938" cy="1785938"/>
          </a:xfrm>
          <a:prstGeom prst="rect">
            <a:avLst/>
          </a:prstGeom>
        </p:spPr>
      </p:pic>
      <p:sp>
        <p:nvSpPr>
          <p:cNvPr id="28" name="Shape 18"/>
          <p:cNvSpPr/>
          <p:nvPr/>
        </p:nvSpPr>
        <p:spPr>
          <a:xfrm>
            <a:off x="4661297" y="2764631"/>
            <a:ext cx="4196953" cy="845753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29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47022" y="2882503"/>
            <a:ext cx="160734" cy="128588"/>
          </a:xfrm>
          <a:prstGeom prst="rect">
            <a:avLst/>
          </a:prstGeom>
        </p:spPr>
      </p:pic>
      <p:sp>
        <p:nvSpPr>
          <p:cNvPr id="30" name="Text 19"/>
          <p:cNvSpPr/>
          <p:nvPr/>
        </p:nvSpPr>
        <p:spPr>
          <a:xfrm>
            <a:off x="4964906" y="2850356"/>
            <a:ext cx="141125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Симуляции фишинга</a:t>
            </a:r>
            <a:endParaRPr lang="en-US" sz="942" dirty="0"/>
          </a:p>
        </p:txBody>
      </p:sp>
      <p:sp>
        <p:nvSpPr>
          <p:cNvPr id="31" name="Text 20"/>
          <p:cNvSpPr/>
          <p:nvPr/>
        </p:nvSpPr>
        <p:spPr>
          <a:xfrm>
            <a:off x="4747022" y="3078956"/>
            <a:ext cx="4025503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Контролируемые фишинговые кампании для оценки уровня осведомленности и обучения пользователей на практических примерах. </a:t>
            </a:r>
            <a:endParaRPr lang="en-US" sz="837" dirty="0"/>
          </a:p>
        </p:txBody>
      </p:sp>
      <p:sp>
        <p:nvSpPr>
          <p:cNvPr id="32" name="Shape 21"/>
          <p:cNvSpPr/>
          <p:nvPr/>
        </p:nvSpPr>
        <p:spPr>
          <a:xfrm>
            <a:off x="4661297" y="3696109"/>
            <a:ext cx="4196953" cy="697185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33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47022" y="3813981"/>
            <a:ext cx="160734" cy="128588"/>
          </a:xfrm>
          <a:prstGeom prst="rect">
            <a:avLst/>
          </a:prstGeom>
        </p:spPr>
      </p:pic>
      <p:sp>
        <p:nvSpPr>
          <p:cNvPr id="34" name="Text 22"/>
          <p:cNvSpPr/>
          <p:nvPr/>
        </p:nvSpPr>
        <p:spPr>
          <a:xfrm>
            <a:off x="4964906" y="3781834"/>
            <a:ext cx="1441614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Регулярные тренинги</a:t>
            </a:r>
            <a:endParaRPr lang="en-US" sz="942" dirty="0"/>
          </a:p>
        </p:txBody>
      </p:sp>
      <p:sp>
        <p:nvSpPr>
          <p:cNvPr id="35" name="Text 23"/>
          <p:cNvSpPr/>
          <p:nvPr/>
        </p:nvSpPr>
        <p:spPr>
          <a:xfrm>
            <a:off x="4747022" y="4010434"/>
            <a:ext cx="4025503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Короткие, но регулярные обучающие сессии с актуальными примерами спама и фишинга для поддержания бдительности. </a:t>
            </a:r>
            <a:endParaRPr lang="en-US" sz="837" dirty="0"/>
          </a:p>
        </p:txBody>
      </p:sp>
      <p:sp>
        <p:nvSpPr>
          <p:cNvPr id="36" name="Shape 24"/>
          <p:cNvSpPr/>
          <p:nvPr/>
        </p:nvSpPr>
        <p:spPr>
          <a:xfrm>
            <a:off x="4661297" y="4479020"/>
            <a:ext cx="4196953" cy="697185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37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47022" y="4596892"/>
            <a:ext cx="160734" cy="128588"/>
          </a:xfrm>
          <a:prstGeom prst="rect">
            <a:avLst/>
          </a:prstGeom>
        </p:spPr>
      </p:pic>
      <p:sp>
        <p:nvSpPr>
          <p:cNvPr id="38" name="Text 25"/>
          <p:cNvSpPr/>
          <p:nvPr/>
        </p:nvSpPr>
        <p:spPr>
          <a:xfrm>
            <a:off x="4964906" y="4564745"/>
            <a:ext cx="1006739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Геймификация</a:t>
            </a:r>
            <a:endParaRPr lang="en-US" sz="942" dirty="0"/>
          </a:p>
        </p:txBody>
      </p:sp>
      <p:sp>
        <p:nvSpPr>
          <p:cNvPr id="39" name="Text 26"/>
          <p:cNvSpPr/>
          <p:nvPr/>
        </p:nvSpPr>
        <p:spPr>
          <a:xfrm>
            <a:off x="4747022" y="4793345"/>
            <a:ext cx="4025503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Использование игровых элементов и соревнований для повышения вовлеченности и эффективности обучения. </a:t>
            </a:r>
            <a:endParaRPr lang="en-US" sz="837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41920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285750"/>
            <a:ext cx="8572500" cy="471488"/>
          </a:xfrm>
          <a:prstGeom prst="rect">
            <a:avLst/>
          </a:prstGeom>
          <a:noFill/>
          <a:ln/>
        </p:spPr>
        <p:txBody>
          <a:bodyPr wrap="none" lIns="0" tIns="0" rIns="0" bIns="68072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Базовые методы защиты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285750" y="835819"/>
            <a:ext cx="4214813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Каждый пользователь может предпринять простые, но эффективные меры для защиты от спама и связанных с ним угроз.</a:t>
            </a:r>
            <a:endParaRPr lang="en-US" sz="837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685"/>
            <a:ext cx="142875" cy="14287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00063" y="1218679"/>
            <a:ext cx="4000500" cy="18216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89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Настройка почтового клиента</a:t>
            </a:r>
            <a:endParaRPr lang="en-US" sz="889" dirty="0"/>
          </a:p>
        </p:txBody>
      </p:sp>
      <p:sp>
        <p:nvSpPr>
          <p:cNvPr id="7" name="Text 3"/>
          <p:cNvSpPr/>
          <p:nvPr/>
        </p:nvSpPr>
        <p:spPr>
          <a:xfrm>
            <a:off x="500063" y="1415132"/>
            <a:ext cx="4000500" cy="27860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Использование встроенных спам-фильтров и блокировка изображений в письмах от неизвестных отправителей.</a:t>
            </a:r>
            <a:endParaRPr lang="en-US" sz="785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829470"/>
            <a:ext cx="142875" cy="14287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00063" y="1779463"/>
            <a:ext cx="4000500" cy="18216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89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Управление адресом электронной почты</a:t>
            </a:r>
            <a:endParaRPr lang="en-US" sz="889" dirty="0"/>
          </a:p>
        </p:txBody>
      </p:sp>
      <p:sp>
        <p:nvSpPr>
          <p:cNvPr id="10" name="Text 5"/>
          <p:cNvSpPr/>
          <p:nvPr/>
        </p:nvSpPr>
        <p:spPr>
          <a:xfrm>
            <a:off x="500063" y="1975917"/>
            <a:ext cx="4000500" cy="27860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Использование разных адресов для разных целей и защита основного адреса от публикации.</a:t>
            </a:r>
            <a:endParaRPr lang="en-US" sz="785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2390254"/>
            <a:ext cx="125016" cy="142875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482203" y="2340248"/>
            <a:ext cx="4018359" cy="18216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89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Осторожность при регистрации</a:t>
            </a:r>
            <a:endParaRPr lang="en-US" sz="889" dirty="0"/>
          </a:p>
        </p:txBody>
      </p:sp>
      <p:sp>
        <p:nvSpPr>
          <p:cNvPr id="13" name="Text 7"/>
          <p:cNvSpPr/>
          <p:nvPr/>
        </p:nvSpPr>
        <p:spPr>
          <a:xfrm>
            <a:off x="482203" y="2536701"/>
            <a:ext cx="4018359" cy="27860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Отказ от необязательных рассылок и проверка репутации сервиса перед регистрацией.</a:t>
            </a:r>
            <a:endParaRPr lang="en-US" sz="785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2951038"/>
            <a:ext cx="125016" cy="142875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482203" y="2901032"/>
            <a:ext cx="4018359" cy="18216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89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Правильная обработка спама</a:t>
            </a:r>
            <a:endParaRPr lang="en-US" sz="889" dirty="0"/>
          </a:p>
        </p:txBody>
      </p:sp>
      <p:sp>
        <p:nvSpPr>
          <p:cNvPr id="16" name="Text 9"/>
          <p:cNvSpPr/>
          <p:nvPr/>
        </p:nvSpPr>
        <p:spPr>
          <a:xfrm>
            <a:off x="482203" y="3097485"/>
            <a:ext cx="4018359" cy="27860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Использование функции "Пометить как спам" вместо простого удаления для обучения фильтров.</a:t>
            </a:r>
            <a:endParaRPr lang="en-US" sz="785" dirty="0"/>
          </a:p>
        </p:txBody>
      </p:sp>
      <p:pic>
        <p:nvPicPr>
          <p:cNvPr id="1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50" y="3533254"/>
            <a:ext cx="4214813" cy="1571625"/>
          </a:xfrm>
          <a:prstGeom prst="rect">
            <a:avLst/>
          </a:prstGeom>
        </p:spPr>
      </p:pic>
      <p:pic>
        <p:nvPicPr>
          <p:cNvPr id="1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3438" y="885825"/>
            <a:ext cx="142875" cy="142875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4857750" y="835819"/>
            <a:ext cx="4000500" cy="18216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89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Использование антивирусного ПО</a:t>
            </a:r>
            <a:endParaRPr lang="en-US" sz="889" dirty="0"/>
          </a:p>
        </p:txBody>
      </p:sp>
      <p:sp>
        <p:nvSpPr>
          <p:cNvPr id="20" name="Text 11"/>
          <p:cNvSpPr/>
          <p:nvPr/>
        </p:nvSpPr>
        <p:spPr>
          <a:xfrm>
            <a:off x="4857750" y="1032272"/>
            <a:ext cx="4000500" cy="27860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Установка и регулярное обновление антивирусного ПО с функцией проверки почты.</a:t>
            </a:r>
            <a:endParaRPr lang="en-US" sz="785" dirty="0"/>
          </a:p>
        </p:txBody>
      </p:sp>
      <p:pic>
        <p:nvPicPr>
          <p:cNvPr id="21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3438" y="1446609"/>
            <a:ext cx="178594" cy="142875"/>
          </a:xfrm>
          <a:prstGeom prst="rect">
            <a:avLst/>
          </a:prstGeom>
        </p:spPr>
      </p:pic>
      <p:sp>
        <p:nvSpPr>
          <p:cNvPr id="22" name="Text 12"/>
          <p:cNvSpPr/>
          <p:nvPr/>
        </p:nvSpPr>
        <p:spPr>
          <a:xfrm>
            <a:off x="4893469" y="1396603"/>
            <a:ext cx="3964781" cy="18216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89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Проверка ссылок</a:t>
            </a:r>
            <a:endParaRPr lang="en-US" sz="889" dirty="0"/>
          </a:p>
        </p:txBody>
      </p:sp>
      <p:sp>
        <p:nvSpPr>
          <p:cNvPr id="23" name="Text 13"/>
          <p:cNvSpPr/>
          <p:nvPr/>
        </p:nvSpPr>
        <p:spPr>
          <a:xfrm>
            <a:off x="4893469" y="1593056"/>
            <a:ext cx="3964781" cy="27860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Наведение курсора на ссылку для проверки реального URL-адреса перед нажатием.</a:t>
            </a:r>
            <a:endParaRPr lang="en-US" sz="785" dirty="0"/>
          </a:p>
        </p:txBody>
      </p:sp>
      <p:pic>
        <p:nvPicPr>
          <p:cNvPr id="24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3438" y="2007394"/>
            <a:ext cx="107156" cy="142875"/>
          </a:xfrm>
          <a:prstGeom prst="rect">
            <a:avLst/>
          </a:prstGeom>
        </p:spPr>
      </p:pic>
      <p:sp>
        <p:nvSpPr>
          <p:cNvPr id="25" name="Text 14"/>
          <p:cNvSpPr/>
          <p:nvPr/>
        </p:nvSpPr>
        <p:spPr>
          <a:xfrm>
            <a:off x="4822031" y="1957388"/>
            <a:ext cx="4036219" cy="18216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89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Осторожность с вложениями</a:t>
            </a:r>
            <a:endParaRPr lang="en-US" sz="889" dirty="0"/>
          </a:p>
        </p:txBody>
      </p:sp>
      <p:sp>
        <p:nvSpPr>
          <p:cNvPr id="26" name="Text 15"/>
          <p:cNvSpPr/>
          <p:nvPr/>
        </p:nvSpPr>
        <p:spPr>
          <a:xfrm>
            <a:off x="4822031" y="2153841"/>
            <a:ext cx="4036219" cy="27860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Отказ от открытия вложений из подозрительных писем и проверка файлов антивирусом.</a:t>
            </a:r>
            <a:endParaRPr lang="en-US" sz="785" dirty="0"/>
          </a:p>
        </p:txBody>
      </p:sp>
      <p:sp>
        <p:nvSpPr>
          <p:cNvPr id="27" name="Shape 16"/>
          <p:cNvSpPr/>
          <p:nvPr/>
        </p:nvSpPr>
        <p:spPr>
          <a:xfrm>
            <a:off x="4643438" y="2589609"/>
            <a:ext cx="4214813" cy="1278731"/>
          </a:xfrm>
          <a:prstGeom prst="rect">
            <a:avLst/>
          </a:prstGeom>
          <a:solidFill>
            <a:srgbClr val="5DADE2"/>
          </a:solidFill>
          <a:ln/>
        </p:spPr>
      </p:sp>
      <p:pic>
        <p:nvPicPr>
          <p:cNvPr id="28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9163" y="2707481"/>
            <a:ext cx="96441" cy="128588"/>
          </a:xfrm>
          <a:prstGeom prst="rect">
            <a:avLst/>
          </a:prstGeom>
        </p:spPr>
      </p:pic>
      <p:sp>
        <p:nvSpPr>
          <p:cNvPr id="29" name="Text 17"/>
          <p:cNvSpPr/>
          <p:nvPr/>
        </p:nvSpPr>
        <p:spPr>
          <a:xfrm>
            <a:off x="4882753" y="2680692"/>
            <a:ext cx="1099579" cy="18216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89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Полезные советы</a:t>
            </a:r>
            <a:endParaRPr lang="en-US" sz="889" dirty="0"/>
          </a:p>
        </p:txBody>
      </p:sp>
      <p:pic>
        <p:nvPicPr>
          <p:cNvPr id="30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29163" y="2971800"/>
            <a:ext cx="100013" cy="100013"/>
          </a:xfrm>
          <a:prstGeom prst="rect">
            <a:avLst/>
          </a:prstGeom>
        </p:spPr>
      </p:pic>
      <p:sp>
        <p:nvSpPr>
          <p:cNvPr id="31" name="Text 18"/>
          <p:cNvSpPr/>
          <p:nvPr/>
        </p:nvSpPr>
        <p:spPr>
          <a:xfrm>
            <a:off x="4886325" y="2925366"/>
            <a:ext cx="2715769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Регулярно обновляйте пароли почтовых аккаунтов</a:t>
            </a:r>
            <a:endParaRPr lang="en-US" sz="785" dirty="0"/>
          </a:p>
        </p:txBody>
      </p:sp>
      <p:pic>
        <p:nvPicPr>
          <p:cNvPr id="32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29163" y="3186113"/>
            <a:ext cx="100013" cy="100013"/>
          </a:xfrm>
          <a:prstGeom prst="rect">
            <a:avLst/>
          </a:prstGeom>
        </p:spPr>
      </p:pic>
      <p:sp>
        <p:nvSpPr>
          <p:cNvPr id="33" name="Text 19"/>
          <p:cNvSpPr/>
          <p:nvPr/>
        </p:nvSpPr>
        <p:spPr>
          <a:xfrm>
            <a:off x="4886325" y="3139678"/>
            <a:ext cx="2301180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Включите двухфакторную аутентификацию</a:t>
            </a:r>
            <a:endParaRPr lang="en-US" sz="785" dirty="0"/>
          </a:p>
        </p:txBody>
      </p:sp>
      <p:pic>
        <p:nvPicPr>
          <p:cNvPr id="34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29163" y="3400425"/>
            <a:ext cx="100013" cy="100013"/>
          </a:xfrm>
          <a:prstGeom prst="rect">
            <a:avLst/>
          </a:prstGeom>
        </p:spPr>
      </p:pic>
      <p:sp>
        <p:nvSpPr>
          <p:cNvPr id="35" name="Text 20"/>
          <p:cNvSpPr/>
          <p:nvPr/>
        </p:nvSpPr>
        <p:spPr>
          <a:xfrm>
            <a:off x="4886325" y="3353991"/>
            <a:ext cx="1786524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Не отвечайте на спам-сообщения</a:t>
            </a:r>
            <a:endParaRPr lang="en-US" sz="785" dirty="0"/>
          </a:p>
        </p:txBody>
      </p:sp>
      <p:pic>
        <p:nvPicPr>
          <p:cNvPr id="36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29163" y="3614738"/>
            <a:ext cx="100013" cy="100013"/>
          </a:xfrm>
          <a:prstGeom prst="rect">
            <a:avLst/>
          </a:prstGeom>
        </p:spPr>
      </p:pic>
      <p:sp>
        <p:nvSpPr>
          <p:cNvPr id="37" name="Text 21"/>
          <p:cNvSpPr/>
          <p:nvPr/>
        </p:nvSpPr>
        <p:spPr>
          <a:xfrm>
            <a:off x="4886325" y="3568303"/>
            <a:ext cx="2931812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Используйте сервисы с продвинутой защитой от спама</a:t>
            </a:r>
            <a:endParaRPr lang="en-US" sz="78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21994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285750"/>
            <a:ext cx="8572500" cy="471488"/>
          </a:xfrm>
          <a:prstGeom prst="rect">
            <a:avLst/>
          </a:prstGeom>
          <a:noFill/>
          <a:ln/>
        </p:spPr>
        <p:txBody>
          <a:bodyPr wrap="none" lIns="0" tIns="0" rIns="0" bIns="68072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Расширенные методы защиты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285750" y="871538"/>
            <a:ext cx="4196953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Для продвинутых пользователей и организаций доступны дополнительные методы защиты, обеспечивающие более высокий уровень безопасности.</a:t>
            </a:r>
            <a:endParaRPr lang="en-US" sz="942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4109"/>
            <a:ext cx="157163" cy="15716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28638" y="1518745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Двухфакторная аутентификация (2FA)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528638" y="1733057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Добавление второго уровня проверки при входе в почтовые сервисы значительно снижает риск несанкционированного доступа к аккаунту.</a:t>
            </a:r>
            <a:endParaRPr lang="en-US" sz="837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341280"/>
            <a:ext cx="137517" cy="15716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08992" y="2285916"/>
            <a:ext cx="3973711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Шифрование электронной почты</a:t>
            </a:r>
            <a:endParaRPr lang="en-US" sz="942" dirty="0"/>
          </a:p>
        </p:txBody>
      </p:sp>
      <p:sp>
        <p:nvSpPr>
          <p:cNvPr id="10" name="Text 5"/>
          <p:cNvSpPr/>
          <p:nvPr/>
        </p:nvSpPr>
        <p:spPr>
          <a:xfrm>
            <a:off x="508992" y="2500229"/>
            <a:ext cx="3973711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Использование PGP, S/MIME или других протоколов шифрования для защиты содержимого писем от несанкционированного доступа.</a:t>
            </a:r>
            <a:endParaRPr lang="en-US" sz="837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2959884"/>
            <a:ext cx="196453" cy="15716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567928" y="2904520"/>
            <a:ext cx="391477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Цифровые подписи</a:t>
            </a:r>
            <a:endParaRPr lang="en-US" sz="942" dirty="0"/>
          </a:p>
        </p:txBody>
      </p:sp>
      <p:sp>
        <p:nvSpPr>
          <p:cNvPr id="13" name="Text 7"/>
          <p:cNvSpPr/>
          <p:nvPr/>
        </p:nvSpPr>
        <p:spPr>
          <a:xfrm>
            <a:off x="567928" y="3118833"/>
            <a:ext cx="3914775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Подтверждение подлинности отправителя и целостности сообщения с помощью криптографических методов.</a:t>
            </a:r>
            <a:endParaRPr lang="en-US" sz="837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3578489"/>
            <a:ext cx="157163" cy="157163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528638" y="3523124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Специализированное ПО</a:t>
            </a:r>
            <a:endParaRPr lang="en-US" sz="942" dirty="0"/>
          </a:p>
        </p:txBody>
      </p:sp>
      <p:sp>
        <p:nvSpPr>
          <p:cNvPr id="16" name="Text 9"/>
          <p:cNvSpPr/>
          <p:nvPr/>
        </p:nvSpPr>
        <p:spPr>
          <a:xfrm>
            <a:off x="528638" y="3737437"/>
            <a:ext cx="3954066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Использование продвинутых антиспам-решений с расширенными возможностями анализа и фильтрации.</a:t>
            </a:r>
            <a:endParaRPr lang="en-US" sz="837" dirty="0"/>
          </a:p>
        </p:txBody>
      </p:sp>
      <p:sp>
        <p:nvSpPr>
          <p:cNvPr id="17" name="Shape 10"/>
          <p:cNvSpPr/>
          <p:nvPr/>
        </p:nvSpPr>
        <p:spPr>
          <a:xfrm>
            <a:off x="285750" y="4248885"/>
            <a:ext cx="4196953" cy="845753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18" name="Text 11"/>
          <p:cNvSpPr/>
          <p:nvPr/>
        </p:nvSpPr>
        <p:spPr>
          <a:xfrm>
            <a:off x="371475" y="4334610"/>
            <a:ext cx="402550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Важно помнить</a:t>
            </a:r>
            <a:endParaRPr lang="en-US" sz="942" dirty="0"/>
          </a:p>
        </p:txBody>
      </p:sp>
      <p:sp>
        <p:nvSpPr>
          <p:cNvPr id="19" name="Text 12"/>
          <p:cNvSpPr/>
          <p:nvPr/>
        </p:nvSpPr>
        <p:spPr>
          <a:xfrm>
            <a:off x="371475" y="4563210"/>
            <a:ext cx="4025503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Даже самые продвинутые технические решения не обеспечивают 100% защиты. Критическое мышление и бдительность остаются необходимыми компонентами безопасности.</a:t>
            </a:r>
            <a:endParaRPr lang="en-US" sz="837" dirty="0"/>
          </a:p>
        </p:txBody>
      </p:sp>
      <p:pic>
        <p:nvPicPr>
          <p:cNvPr id="20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0045" y="871538"/>
            <a:ext cx="2179430" cy="1785910"/>
          </a:xfrm>
          <a:prstGeom prst="rect">
            <a:avLst/>
          </a:prstGeom>
        </p:spPr>
      </p:pic>
      <p:sp>
        <p:nvSpPr>
          <p:cNvPr id="21" name="Shape 13"/>
          <p:cNvSpPr/>
          <p:nvPr/>
        </p:nvSpPr>
        <p:spPr>
          <a:xfrm>
            <a:off x="4661297" y="2871760"/>
            <a:ext cx="1476022" cy="285750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22" name="Text 14"/>
          <p:cNvSpPr/>
          <p:nvPr/>
        </p:nvSpPr>
        <p:spPr>
          <a:xfrm>
            <a:off x="4661297" y="2871760"/>
            <a:ext cx="1476022" cy="285750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Метод защиты</a:t>
            </a:r>
            <a:endParaRPr lang="en-US" sz="837" dirty="0"/>
          </a:p>
        </p:txBody>
      </p:sp>
      <p:sp>
        <p:nvSpPr>
          <p:cNvPr id="23" name="Shape 15"/>
          <p:cNvSpPr/>
          <p:nvPr/>
        </p:nvSpPr>
        <p:spPr>
          <a:xfrm>
            <a:off x="6137318" y="2871760"/>
            <a:ext cx="1158794" cy="285750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24" name="Text 16"/>
          <p:cNvSpPr/>
          <p:nvPr/>
        </p:nvSpPr>
        <p:spPr>
          <a:xfrm>
            <a:off x="6137318" y="2871760"/>
            <a:ext cx="1158794" cy="285750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Эффективность</a:t>
            </a:r>
            <a:endParaRPr lang="en-US" sz="837" dirty="0"/>
          </a:p>
        </p:txBody>
      </p:sp>
      <p:sp>
        <p:nvSpPr>
          <p:cNvPr id="25" name="Shape 17"/>
          <p:cNvSpPr/>
          <p:nvPr/>
        </p:nvSpPr>
        <p:spPr>
          <a:xfrm>
            <a:off x="7296113" y="2871760"/>
            <a:ext cx="1562137" cy="285750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26" name="Text 18"/>
          <p:cNvSpPr/>
          <p:nvPr/>
        </p:nvSpPr>
        <p:spPr>
          <a:xfrm>
            <a:off x="7296113" y="2871760"/>
            <a:ext cx="1562137" cy="285750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Сложность внедрения</a:t>
            </a:r>
            <a:endParaRPr lang="en-US" sz="837" dirty="0"/>
          </a:p>
        </p:txBody>
      </p:sp>
      <p:sp>
        <p:nvSpPr>
          <p:cNvPr id="27" name="Text 19"/>
          <p:cNvSpPr/>
          <p:nvPr/>
        </p:nvSpPr>
        <p:spPr>
          <a:xfrm>
            <a:off x="4661297" y="3157510"/>
            <a:ext cx="1476022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Базовые фильтры</a:t>
            </a:r>
            <a:endParaRPr lang="en-US" sz="785" dirty="0"/>
          </a:p>
        </p:txBody>
      </p:sp>
      <p:sp>
        <p:nvSpPr>
          <p:cNvPr id="28" name="Text 20"/>
          <p:cNvSpPr/>
          <p:nvPr/>
        </p:nvSpPr>
        <p:spPr>
          <a:xfrm>
            <a:off x="6137318" y="3157510"/>
            <a:ext cx="1158794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Средняя</a:t>
            </a:r>
            <a:endParaRPr lang="en-US" sz="785" dirty="0"/>
          </a:p>
        </p:txBody>
      </p:sp>
      <p:sp>
        <p:nvSpPr>
          <p:cNvPr id="29" name="Text 21"/>
          <p:cNvSpPr/>
          <p:nvPr/>
        </p:nvSpPr>
        <p:spPr>
          <a:xfrm>
            <a:off x="7296113" y="3157510"/>
            <a:ext cx="1562137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Низкая</a:t>
            </a:r>
            <a:endParaRPr lang="en-US" sz="785" dirty="0"/>
          </a:p>
        </p:txBody>
      </p:sp>
      <p:sp>
        <p:nvSpPr>
          <p:cNvPr id="30" name="Text 22"/>
          <p:cNvSpPr/>
          <p:nvPr/>
        </p:nvSpPr>
        <p:spPr>
          <a:xfrm>
            <a:off x="4661297" y="3436116"/>
            <a:ext cx="1476022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2FA</a:t>
            </a:r>
            <a:endParaRPr lang="en-US" sz="785" dirty="0"/>
          </a:p>
        </p:txBody>
      </p:sp>
      <p:sp>
        <p:nvSpPr>
          <p:cNvPr id="31" name="Text 23"/>
          <p:cNvSpPr/>
          <p:nvPr/>
        </p:nvSpPr>
        <p:spPr>
          <a:xfrm>
            <a:off x="6137318" y="3436116"/>
            <a:ext cx="1158794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Высокая</a:t>
            </a:r>
            <a:endParaRPr lang="en-US" sz="785" dirty="0"/>
          </a:p>
        </p:txBody>
      </p:sp>
      <p:sp>
        <p:nvSpPr>
          <p:cNvPr id="32" name="Text 24"/>
          <p:cNvSpPr/>
          <p:nvPr/>
        </p:nvSpPr>
        <p:spPr>
          <a:xfrm>
            <a:off x="7296113" y="3436116"/>
            <a:ext cx="1562137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Низкая</a:t>
            </a:r>
            <a:endParaRPr lang="en-US" sz="785" dirty="0"/>
          </a:p>
        </p:txBody>
      </p:sp>
      <p:sp>
        <p:nvSpPr>
          <p:cNvPr id="33" name="Text 25"/>
          <p:cNvSpPr/>
          <p:nvPr/>
        </p:nvSpPr>
        <p:spPr>
          <a:xfrm>
            <a:off x="4661297" y="3718294"/>
            <a:ext cx="1476022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Шифрование</a:t>
            </a:r>
            <a:endParaRPr lang="en-US" sz="785" dirty="0"/>
          </a:p>
        </p:txBody>
      </p:sp>
      <p:sp>
        <p:nvSpPr>
          <p:cNvPr id="34" name="Text 26"/>
          <p:cNvSpPr/>
          <p:nvPr/>
        </p:nvSpPr>
        <p:spPr>
          <a:xfrm>
            <a:off x="6137318" y="3718294"/>
            <a:ext cx="1158794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Очень высокая</a:t>
            </a:r>
            <a:endParaRPr lang="en-US" sz="785" dirty="0"/>
          </a:p>
        </p:txBody>
      </p:sp>
      <p:sp>
        <p:nvSpPr>
          <p:cNvPr id="35" name="Text 27"/>
          <p:cNvSpPr/>
          <p:nvPr/>
        </p:nvSpPr>
        <p:spPr>
          <a:xfrm>
            <a:off x="7296113" y="3718294"/>
            <a:ext cx="1562137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Средняя</a:t>
            </a:r>
            <a:endParaRPr lang="en-US" sz="785" dirty="0"/>
          </a:p>
        </p:txBody>
      </p:sp>
      <p:sp>
        <p:nvSpPr>
          <p:cNvPr id="36" name="Text 28"/>
          <p:cNvSpPr/>
          <p:nvPr/>
        </p:nvSpPr>
        <p:spPr>
          <a:xfrm>
            <a:off x="4661297" y="4000472"/>
            <a:ext cx="1476022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Цифровые подписи</a:t>
            </a:r>
            <a:endParaRPr lang="en-US" sz="785" dirty="0"/>
          </a:p>
        </p:txBody>
      </p:sp>
      <p:sp>
        <p:nvSpPr>
          <p:cNvPr id="37" name="Text 29"/>
          <p:cNvSpPr/>
          <p:nvPr/>
        </p:nvSpPr>
        <p:spPr>
          <a:xfrm>
            <a:off x="6137318" y="4000472"/>
            <a:ext cx="1158794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Высокая</a:t>
            </a:r>
            <a:endParaRPr lang="en-US" sz="785" dirty="0"/>
          </a:p>
        </p:txBody>
      </p:sp>
      <p:sp>
        <p:nvSpPr>
          <p:cNvPr id="38" name="Text 30"/>
          <p:cNvSpPr/>
          <p:nvPr/>
        </p:nvSpPr>
        <p:spPr>
          <a:xfrm>
            <a:off x="7296113" y="4000472"/>
            <a:ext cx="1562137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Средняя</a:t>
            </a:r>
            <a:endParaRPr lang="en-US" sz="785" dirty="0"/>
          </a:p>
        </p:txBody>
      </p:sp>
      <p:sp>
        <p:nvSpPr>
          <p:cNvPr id="39" name="Text 31"/>
          <p:cNvSpPr/>
          <p:nvPr/>
        </p:nvSpPr>
        <p:spPr>
          <a:xfrm>
            <a:off x="4661297" y="4282650"/>
            <a:ext cx="1476022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Комплексные решения</a:t>
            </a:r>
            <a:endParaRPr lang="en-US" sz="785" dirty="0"/>
          </a:p>
        </p:txBody>
      </p:sp>
      <p:sp>
        <p:nvSpPr>
          <p:cNvPr id="40" name="Text 32"/>
          <p:cNvSpPr/>
          <p:nvPr/>
        </p:nvSpPr>
        <p:spPr>
          <a:xfrm>
            <a:off x="6137318" y="4282650"/>
            <a:ext cx="1158794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Очень высокая</a:t>
            </a:r>
            <a:endParaRPr lang="en-US" sz="785" dirty="0"/>
          </a:p>
        </p:txBody>
      </p:sp>
      <p:sp>
        <p:nvSpPr>
          <p:cNvPr id="41" name="Text 33"/>
          <p:cNvSpPr/>
          <p:nvPr/>
        </p:nvSpPr>
        <p:spPr>
          <a:xfrm>
            <a:off x="7296113" y="4282650"/>
            <a:ext cx="1562137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Высокая</a:t>
            </a:r>
            <a:endParaRPr lang="en-US" sz="785" dirty="0"/>
          </a:p>
        </p:txBody>
      </p:sp>
      <p:pic>
        <p:nvPicPr>
          <p:cNvPr id="42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1297" y="4723777"/>
            <a:ext cx="157163" cy="157163"/>
          </a:xfrm>
          <a:prstGeom prst="rect">
            <a:avLst/>
          </a:prstGeom>
        </p:spPr>
      </p:pic>
      <p:sp>
        <p:nvSpPr>
          <p:cNvPr id="43" name="Text 34"/>
          <p:cNvSpPr/>
          <p:nvPr/>
        </p:nvSpPr>
        <p:spPr>
          <a:xfrm>
            <a:off x="4904184" y="4668413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Песочницы для вложений</a:t>
            </a:r>
            <a:endParaRPr lang="en-US" sz="942" dirty="0"/>
          </a:p>
        </p:txBody>
      </p:sp>
      <p:sp>
        <p:nvSpPr>
          <p:cNvPr id="44" name="Text 35"/>
          <p:cNvSpPr/>
          <p:nvPr/>
        </p:nvSpPr>
        <p:spPr>
          <a:xfrm>
            <a:off x="4904184" y="4882725"/>
            <a:ext cx="3954066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Изолированная среда для безопасного открытия и проверки вложений перед их доступом пользователю.</a:t>
            </a:r>
            <a:endParaRPr lang="en-US" sz="837" dirty="0"/>
          </a:p>
        </p:txBody>
      </p:sp>
      <p:pic>
        <p:nvPicPr>
          <p:cNvPr id="45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1297" y="5342381"/>
            <a:ext cx="137517" cy="157163"/>
          </a:xfrm>
          <a:prstGeom prst="rect">
            <a:avLst/>
          </a:prstGeom>
        </p:spPr>
      </p:pic>
      <p:sp>
        <p:nvSpPr>
          <p:cNvPr id="46" name="Text 36"/>
          <p:cNvSpPr/>
          <p:nvPr/>
        </p:nvSpPr>
        <p:spPr>
          <a:xfrm>
            <a:off x="4884539" y="5287017"/>
            <a:ext cx="3973711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Анонимные почтовые сервисы</a:t>
            </a:r>
            <a:endParaRPr lang="en-US" sz="942" dirty="0"/>
          </a:p>
        </p:txBody>
      </p:sp>
      <p:sp>
        <p:nvSpPr>
          <p:cNvPr id="47" name="Text 37"/>
          <p:cNvSpPr/>
          <p:nvPr/>
        </p:nvSpPr>
        <p:spPr>
          <a:xfrm>
            <a:off x="4884539" y="5501329"/>
            <a:ext cx="3973711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Специализированные сервисы с повышенной приватностью для защиты конфиденциальности коммуникаций.</a:t>
            </a:r>
            <a:endParaRPr lang="en-US" sz="837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8911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285750"/>
            <a:ext cx="8572500" cy="471488"/>
          </a:xfrm>
          <a:prstGeom prst="rect">
            <a:avLst/>
          </a:prstGeom>
          <a:noFill/>
          <a:ln/>
        </p:spPr>
        <p:txBody>
          <a:bodyPr wrap="none" lIns="0" tIns="0" rIns="0" bIns="68072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Технологии фильтрации почты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285750" y="871538"/>
            <a:ext cx="4196953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Современные системы фильтрации спама используют комбинацию различных методов для достижения максимальной эффективности.</a:t>
            </a:r>
            <a:endParaRPr lang="en-US" sz="942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4109"/>
            <a:ext cx="157163" cy="15716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28638" y="1518745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Черные и белые списки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528638" y="1733057"/>
            <a:ext cx="3954066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Фильтрация на основе репутации отправителей. Белые списки содержат надежные адреса, черные — известные источники спама.</a:t>
            </a:r>
            <a:endParaRPr lang="en-US" sz="837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192713"/>
            <a:ext cx="117872" cy="15716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89347" y="2137349"/>
            <a:ext cx="399335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Контентная фильтрация</a:t>
            </a:r>
            <a:endParaRPr lang="en-US" sz="942" dirty="0"/>
          </a:p>
        </p:txBody>
      </p:sp>
      <p:sp>
        <p:nvSpPr>
          <p:cNvPr id="10" name="Text 5"/>
          <p:cNvSpPr/>
          <p:nvPr/>
        </p:nvSpPr>
        <p:spPr>
          <a:xfrm>
            <a:off x="489347" y="2351661"/>
            <a:ext cx="3993356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Анализ содержимого письма на наличие ключевых слов, фраз и паттернов, характерных для спама.</a:t>
            </a:r>
            <a:endParaRPr lang="en-US" sz="837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2811317"/>
            <a:ext cx="157163" cy="15716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528638" y="2755953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Байесовская фильтрация</a:t>
            </a:r>
            <a:endParaRPr lang="en-US" sz="942" dirty="0"/>
          </a:p>
        </p:txBody>
      </p:sp>
      <p:sp>
        <p:nvSpPr>
          <p:cNvPr id="13" name="Text 7"/>
          <p:cNvSpPr/>
          <p:nvPr/>
        </p:nvSpPr>
        <p:spPr>
          <a:xfrm>
            <a:off x="528638" y="2970265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Статистический метод, который обучается на основе ранее классифицированных писем и вычисляет вероятность того, что сообщение является спамом.</a:t>
            </a:r>
            <a:endParaRPr lang="en-US" sz="837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3578489"/>
            <a:ext cx="157163" cy="157163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528638" y="3523124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Машинное обучение</a:t>
            </a:r>
            <a:endParaRPr lang="en-US" sz="942" dirty="0"/>
          </a:p>
        </p:txBody>
      </p:sp>
      <p:sp>
        <p:nvSpPr>
          <p:cNvPr id="16" name="Text 9"/>
          <p:cNvSpPr/>
          <p:nvPr/>
        </p:nvSpPr>
        <p:spPr>
          <a:xfrm>
            <a:off x="528638" y="3737437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Алгоритмы, которые анализируют множество параметров письма и самостоятельно выявляют признаки спама на основе обучающих данных.</a:t>
            </a:r>
            <a:endParaRPr lang="en-US" sz="837" dirty="0"/>
          </a:p>
        </p:txBody>
      </p:sp>
      <p:pic>
        <p:nvPicPr>
          <p:cNvPr id="1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1297" y="978694"/>
            <a:ext cx="4196953" cy="1785938"/>
          </a:xfrm>
          <a:prstGeom prst="rect">
            <a:avLst/>
          </a:prstGeom>
        </p:spPr>
      </p:pic>
      <p:sp>
        <p:nvSpPr>
          <p:cNvPr id="18" name="Shape 10"/>
          <p:cNvSpPr/>
          <p:nvPr/>
        </p:nvSpPr>
        <p:spPr>
          <a:xfrm>
            <a:off x="4661297" y="2764631"/>
            <a:ext cx="4196953" cy="845753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19" name="Text 11"/>
          <p:cNvSpPr/>
          <p:nvPr/>
        </p:nvSpPr>
        <p:spPr>
          <a:xfrm>
            <a:off x="4747022" y="2850356"/>
            <a:ext cx="402550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SPF (Sender Policy Framework)</a:t>
            </a:r>
            <a:endParaRPr lang="en-US" sz="942" dirty="0"/>
          </a:p>
        </p:txBody>
      </p:sp>
      <p:sp>
        <p:nvSpPr>
          <p:cNvPr id="20" name="Text 12"/>
          <p:cNvSpPr/>
          <p:nvPr/>
        </p:nvSpPr>
        <p:spPr>
          <a:xfrm>
            <a:off x="4747022" y="3078956"/>
            <a:ext cx="4025503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Протокол проверки подлинности отправителя, который позволяет указать, какие серверы имеют право отправлять почту от имени домена.</a:t>
            </a:r>
            <a:endParaRPr lang="en-US" sz="837" dirty="0"/>
          </a:p>
        </p:txBody>
      </p:sp>
      <p:sp>
        <p:nvSpPr>
          <p:cNvPr id="21" name="Shape 13"/>
          <p:cNvSpPr/>
          <p:nvPr/>
        </p:nvSpPr>
        <p:spPr>
          <a:xfrm>
            <a:off x="4661297" y="3717541"/>
            <a:ext cx="4196953" cy="845753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22" name="Text 14"/>
          <p:cNvSpPr/>
          <p:nvPr/>
        </p:nvSpPr>
        <p:spPr>
          <a:xfrm>
            <a:off x="4747022" y="3803266"/>
            <a:ext cx="402550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DKIM (DomainKeys Identified Mail)</a:t>
            </a:r>
            <a:endParaRPr lang="en-US" sz="942" dirty="0"/>
          </a:p>
        </p:txBody>
      </p:sp>
      <p:sp>
        <p:nvSpPr>
          <p:cNvPr id="23" name="Text 15"/>
          <p:cNvSpPr/>
          <p:nvPr/>
        </p:nvSpPr>
        <p:spPr>
          <a:xfrm>
            <a:off x="4747022" y="4031866"/>
            <a:ext cx="4025503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Технология цифровой подписи писем, которая подтверждает, что письмо действительно отправлено с указанного домена и не было изменено в пути.</a:t>
            </a:r>
            <a:endParaRPr lang="en-US" sz="837" dirty="0"/>
          </a:p>
        </p:txBody>
      </p:sp>
      <p:sp>
        <p:nvSpPr>
          <p:cNvPr id="24" name="Shape 16"/>
          <p:cNvSpPr/>
          <p:nvPr/>
        </p:nvSpPr>
        <p:spPr>
          <a:xfrm>
            <a:off x="4661297" y="4670450"/>
            <a:ext cx="4196953" cy="697185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25" name="Text 17"/>
          <p:cNvSpPr/>
          <p:nvPr/>
        </p:nvSpPr>
        <p:spPr>
          <a:xfrm>
            <a:off x="4747022" y="4756175"/>
            <a:ext cx="402550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DMARC (Domain-based Message Authentication)</a:t>
            </a:r>
            <a:endParaRPr lang="en-US" sz="942" dirty="0"/>
          </a:p>
        </p:txBody>
      </p:sp>
      <p:sp>
        <p:nvSpPr>
          <p:cNvPr id="26" name="Text 18"/>
          <p:cNvSpPr/>
          <p:nvPr/>
        </p:nvSpPr>
        <p:spPr>
          <a:xfrm>
            <a:off x="4747022" y="4984775"/>
            <a:ext cx="4025503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Объединяет SPF и DKIM, позволяя владельцам доменов указать, как обрабатывать письма, не прошедшие проверку подлинности.</a:t>
            </a:r>
            <a:endParaRPr lang="en-US" sz="837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32623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285750"/>
            <a:ext cx="8572500" cy="471488"/>
          </a:xfrm>
          <a:prstGeom prst="rect">
            <a:avLst/>
          </a:prstGeom>
          <a:noFill/>
          <a:ln/>
        </p:spPr>
        <p:txBody>
          <a:bodyPr wrap="none" lIns="0" tIns="0" rIns="0" bIns="68072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Искусственный интеллект в защите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285750" y="871538"/>
            <a:ext cx="4196953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Современные системы защиты от спама активно используют искусственный интеллект и машинное обучение для повышения эффективности фильтрации.</a:t>
            </a:r>
            <a:endParaRPr lang="en-US" sz="942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4109"/>
            <a:ext cx="157163" cy="15716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28638" y="1518745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Обучение на больших данных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528638" y="1733057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Алгоритмы машинного обучения анализируют миллионы сообщений для выявления паттернов и признаков спама, постоянно совершенствуя свою точность.</a:t>
            </a:r>
            <a:endParaRPr lang="en-US" sz="837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341280"/>
            <a:ext cx="196453" cy="15716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67928" y="2285916"/>
            <a:ext cx="391477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Обработка естественного языка</a:t>
            </a:r>
            <a:endParaRPr lang="en-US" sz="942" dirty="0"/>
          </a:p>
        </p:txBody>
      </p:sp>
      <p:sp>
        <p:nvSpPr>
          <p:cNvPr id="10" name="Text 5"/>
          <p:cNvSpPr/>
          <p:nvPr/>
        </p:nvSpPr>
        <p:spPr>
          <a:xfrm>
            <a:off x="567928" y="2500229"/>
            <a:ext cx="3914775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NLP-алгоритмы анализируют семантику текста, выявляя подозрительные конструкции и скрытые намерения даже в сложных и замаскированных сообщениях.</a:t>
            </a:r>
            <a:endParaRPr lang="en-US" sz="837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3108452"/>
            <a:ext cx="157163" cy="15716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528638" y="3053088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Персонализированная фильтрация</a:t>
            </a:r>
            <a:endParaRPr lang="en-US" sz="942" dirty="0"/>
          </a:p>
        </p:txBody>
      </p:sp>
      <p:sp>
        <p:nvSpPr>
          <p:cNvPr id="13" name="Text 7"/>
          <p:cNvSpPr/>
          <p:nvPr/>
        </p:nvSpPr>
        <p:spPr>
          <a:xfrm>
            <a:off x="528638" y="3267401"/>
            <a:ext cx="3954066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ИИ адаптирует фильтрацию под конкретного пользователя, учитывая его поведение, контакты и предпочтения в коммуникации.</a:t>
            </a:r>
            <a:endParaRPr lang="en-US" sz="837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3778848"/>
            <a:ext cx="4196953" cy="1785938"/>
          </a:xfrm>
          <a:prstGeom prst="rect">
            <a:avLst/>
          </a:prstGeom>
        </p:spPr>
      </p:pic>
      <p:pic>
        <p:nvPicPr>
          <p:cNvPr id="1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1297" y="926902"/>
            <a:ext cx="157163" cy="157163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904184" y="871538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Анализ изображений</a:t>
            </a:r>
            <a:endParaRPr lang="en-US" sz="942" dirty="0"/>
          </a:p>
        </p:txBody>
      </p:sp>
      <p:sp>
        <p:nvSpPr>
          <p:cNvPr id="17" name="Text 9"/>
          <p:cNvSpPr/>
          <p:nvPr/>
        </p:nvSpPr>
        <p:spPr>
          <a:xfrm>
            <a:off x="4904184" y="1085850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Компьютерное зрение позволяет анализировать изображения в письмах, выявляя скрытый текст, вредоносные QR-коды и другие визуальные элементы спама.</a:t>
            </a:r>
            <a:endParaRPr lang="en-US" sz="837" dirty="0"/>
          </a:p>
        </p:txBody>
      </p:sp>
      <p:pic>
        <p:nvPicPr>
          <p:cNvPr id="1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1297" y="1694073"/>
            <a:ext cx="157163" cy="157163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4904184" y="1638709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Поведенческий анализ</a:t>
            </a:r>
            <a:endParaRPr lang="en-US" sz="942" dirty="0"/>
          </a:p>
        </p:txBody>
      </p:sp>
      <p:sp>
        <p:nvSpPr>
          <p:cNvPr id="20" name="Text 11"/>
          <p:cNvSpPr/>
          <p:nvPr/>
        </p:nvSpPr>
        <p:spPr>
          <a:xfrm>
            <a:off x="4904184" y="1853022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ИИ отслеживает аномалии в поведении отправителей, выявляя массовые рассылки и подозрительные шаблоны отправки сообщений.</a:t>
            </a:r>
            <a:endParaRPr lang="en-US" sz="837" dirty="0"/>
          </a:p>
        </p:txBody>
      </p:sp>
      <p:sp>
        <p:nvSpPr>
          <p:cNvPr id="21" name="Shape 12"/>
          <p:cNvSpPr/>
          <p:nvPr/>
        </p:nvSpPr>
        <p:spPr>
          <a:xfrm>
            <a:off x="4661297" y="2405881"/>
            <a:ext cx="4196953" cy="845753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22" name="Text 13"/>
          <p:cNvSpPr/>
          <p:nvPr/>
        </p:nvSpPr>
        <p:spPr>
          <a:xfrm>
            <a:off x="4747022" y="2491606"/>
            <a:ext cx="402550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Вызовы для ИИ-защиты</a:t>
            </a:r>
            <a:endParaRPr lang="en-US" sz="942" dirty="0"/>
          </a:p>
        </p:txBody>
      </p:sp>
      <p:sp>
        <p:nvSpPr>
          <p:cNvPr id="23" name="Text 14"/>
          <p:cNvSpPr/>
          <p:nvPr/>
        </p:nvSpPr>
        <p:spPr>
          <a:xfrm>
            <a:off x="4747022" y="2720206"/>
            <a:ext cx="4025503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Спамеры также используют ИИ для обхода фильтров, создавая более убедительные и персонализированные сообщения. Это требует постоянного совершенствования защитных алгоритмов. </a:t>
            </a:r>
            <a:endParaRPr lang="en-US" sz="837" dirty="0"/>
          </a:p>
        </p:txBody>
      </p:sp>
      <p:sp>
        <p:nvSpPr>
          <p:cNvPr id="24" name="Text 15"/>
          <p:cNvSpPr/>
          <p:nvPr/>
        </p:nvSpPr>
        <p:spPr>
          <a:xfrm>
            <a:off x="4775597" y="3444515"/>
            <a:ext cx="408265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Перспективные технологии</a:t>
            </a:r>
            <a:endParaRPr lang="en-US" sz="942" dirty="0"/>
          </a:p>
        </p:txBody>
      </p:sp>
      <p:sp>
        <p:nvSpPr>
          <p:cNvPr id="25" name="Text 16"/>
          <p:cNvSpPr/>
          <p:nvPr/>
        </p:nvSpPr>
        <p:spPr>
          <a:xfrm>
            <a:off x="4775597" y="3673115"/>
            <a:ext cx="4082653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Федеративное обучение позволяет улучшать алгоритмы защиты без передачи конфиденциальных данных, а квантовые вычисления могут значительно ускорить обработку и анализ сообщений. </a:t>
            </a:r>
            <a:endParaRPr lang="en-US" sz="837" dirty="0"/>
          </a:p>
        </p:txBody>
      </p:sp>
      <p:pic>
        <p:nvPicPr>
          <p:cNvPr id="26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1297" y="4225975"/>
            <a:ext cx="4196953" cy="178593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02767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285750"/>
            <a:ext cx="8572500" cy="471488"/>
          </a:xfrm>
          <a:prstGeom prst="rect">
            <a:avLst/>
          </a:prstGeom>
          <a:noFill/>
          <a:ln/>
        </p:spPr>
        <p:txBody>
          <a:bodyPr wrap="none" lIns="0" tIns="0" rIns="0" bIns="68072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Корпоративные решения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285750" y="871538"/>
            <a:ext cx="4196953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Организации требуют комплексных решений для защиты от спама, учитывающих масштаб, специфику бизнеса и уровень угроз.</a:t>
            </a:r>
            <a:endParaRPr lang="en-US" sz="942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4109"/>
            <a:ext cx="157163" cy="15716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28638" y="1518745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Почтовые шлюзы безопасности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528638" y="1733057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Специализированные устройства или сервисы, которые фильтруют весь входящий и исходящий почтовый трафик организации до его попадания на внутренние серверы.</a:t>
            </a:r>
            <a:endParaRPr lang="en-US" sz="837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341280"/>
            <a:ext cx="196453" cy="15716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67928" y="2285916"/>
            <a:ext cx="391477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Облачные сервисы фильтрации</a:t>
            </a:r>
            <a:endParaRPr lang="en-US" sz="942" dirty="0"/>
          </a:p>
        </p:txBody>
      </p:sp>
      <p:sp>
        <p:nvSpPr>
          <p:cNvPr id="10" name="Text 5"/>
          <p:cNvSpPr/>
          <p:nvPr/>
        </p:nvSpPr>
        <p:spPr>
          <a:xfrm>
            <a:off x="567928" y="2500229"/>
            <a:ext cx="3914775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Решения, работающие по модели SaaS, которые обрабатывают почту до её доставки в корпоративную сеть, обеспечивая защиту без необходимости установки оборудования.</a:t>
            </a:r>
            <a:endParaRPr lang="en-US" sz="837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3108452"/>
            <a:ext cx="196453" cy="15716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567928" y="3053088"/>
            <a:ext cx="3914775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Программы обучения сотрудников</a:t>
            </a:r>
            <a:endParaRPr lang="en-US" sz="942" dirty="0"/>
          </a:p>
        </p:txBody>
      </p:sp>
      <p:sp>
        <p:nvSpPr>
          <p:cNvPr id="13" name="Text 7"/>
          <p:cNvSpPr/>
          <p:nvPr/>
        </p:nvSpPr>
        <p:spPr>
          <a:xfrm>
            <a:off x="567928" y="3267401"/>
            <a:ext cx="3914775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Регулярные тренинги, симуляции фишинговых атак и системы отчетности о подозрительных письмах для повышения осведомленности персонала.</a:t>
            </a:r>
            <a:endParaRPr lang="en-US" sz="837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3927416"/>
            <a:ext cx="4196953" cy="1785938"/>
          </a:xfrm>
          <a:prstGeom prst="rect">
            <a:avLst/>
          </a:prstGeom>
        </p:spPr>
      </p:pic>
      <p:pic>
        <p:nvPicPr>
          <p:cNvPr id="1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1297" y="926902"/>
            <a:ext cx="117872" cy="157163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864894" y="871538"/>
            <a:ext cx="399335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Политики и процедуры</a:t>
            </a:r>
            <a:endParaRPr lang="en-US" sz="942" dirty="0"/>
          </a:p>
        </p:txBody>
      </p:sp>
      <p:sp>
        <p:nvSpPr>
          <p:cNvPr id="17" name="Text 9"/>
          <p:cNvSpPr/>
          <p:nvPr/>
        </p:nvSpPr>
        <p:spPr>
          <a:xfrm>
            <a:off x="4864894" y="1085850"/>
            <a:ext cx="399335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Формализованные правила обработки электронной почты, реагирования на инциденты и управления рисками, связанными со спамом.</a:t>
            </a:r>
            <a:endParaRPr lang="en-US" sz="837" dirty="0"/>
          </a:p>
        </p:txBody>
      </p:sp>
      <p:pic>
        <p:nvPicPr>
          <p:cNvPr id="1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1297" y="1694073"/>
            <a:ext cx="157163" cy="157163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4904184" y="1638709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Мониторинг и аналитика</a:t>
            </a:r>
            <a:endParaRPr lang="en-US" sz="942" dirty="0"/>
          </a:p>
        </p:txBody>
      </p:sp>
      <p:sp>
        <p:nvSpPr>
          <p:cNvPr id="20" name="Text 11"/>
          <p:cNvSpPr/>
          <p:nvPr/>
        </p:nvSpPr>
        <p:spPr>
          <a:xfrm>
            <a:off x="4904184" y="1853022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Системы отслеживания почтового трафика, выявления аномалий и создания отчетов для оценки эффективности защиты и выявления новых угроз.</a:t>
            </a:r>
            <a:endParaRPr lang="en-US" sz="837" dirty="0"/>
          </a:p>
        </p:txBody>
      </p:sp>
      <p:pic>
        <p:nvPicPr>
          <p:cNvPr id="21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1297" y="2461245"/>
            <a:ext cx="157163" cy="157163"/>
          </a:xfrm>
          <a:prstGeom prst="rect">
            <a:avLst/>
          </a:prstGeom>
        </p:spPr>
      </p:pic>
      <p:sp>
        <p:nvSpPr>
          <p:cNvPr id="22" name="Text 12"/>
          <p:cNvSpPr/>
          <p:nvPr/>
        </p:nvSpPr>
        <p:spPr>
          <a:xfrm>
            <a:off x="4904184" y="2405881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Интеграция с другими системами безопасности</a:t>
            </a:r>
            <a:endParaRPr lang="en-US" sz="942" dirty="0"/>
          </a:p>
        </p:txBody>
      </p:sp>
      <p:sp>
        <p:nvSpPr>
          <p:cNvPr id="23" name="Text 13"/>
          <p:cNvSpPr/>
          <p:nvPr/>
        </p:nvSpPr>
        <p:spPr>
          <a:xfrm>
            <a:off x="4904184" y="2620194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Объединение антиспам-решений с системами защиты от вредоносного ПО, DLP и SIEM для создания комплексной защиты информационной инфраструктуры.</a:t>
            </a:r>
            <a:endParaRPr lang="en-US" sz="837" dirty="0"/>
          </a:p>
        </p:txBody>
      </p:sp>
      <p:sp>
        <p:nvSpPr>
          <p:cNvPr id="24" name="Shape 14"/>
          <p:cNvSpPr/>
          <p:nvPr/>
        </p:nvSpPr>
        <p:spPr>
          <a:xfrm>
            <a:off x="4661297" y="3280209"/>
            <a:ext cx="4196953" cy="1668735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25" name="Text 15"/>
          <p:cNvSpPr/>
          <p:nvPr/>
        </p:nvSpPr>
        <p:spPr>
          <a:xfrm>
            <a:off x="4747022" y="3365934"/>
            <a:ext cx="402550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Этапы внедрения корпоративной защиты</a:t>
            </a:r>
            <a:endParaRPr lang="en-US" sz="942" dirty="0"/>
          </a:p>
        </p:txBody>
      </p:sp>
      <p:sp>
        <p:nvSpPr>
          <p:cNvPr id="26" name="Text 16"/>
          <p:cNvSpPr/>
          <p:nvPr/>
        </p:nvSpPr>
        <p:spPr>
          <a:xfrm>
            <a:off x="4747022" y="3594534"/>
            <a:ext cx="9727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E67E22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1.</a:t>
            </a:r>
            <a:endParaRPr lang="en-US" sz="837" dirty="0"/>
          </a:p>
        </p:txBody>
      </p:sp>
      <p:sp>
        <p:nvSpPr>
          <p:cNvPr id="27" name="Text 17"/>
          <p:cNvSpPr/>
          <p:nvPr/>
        </p:nvSpPr>
        <p:spPr>
          <a:xfrm>
            <a:off x="4901450" y="3594534"/>
            <a:ext cx="2751209" cy="148568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Аудит текущей инфраструктуры и оценка рисков</a:t>
            </a:r>
            <a:endParaRPr lang="en-US" sz="837" dirty="0"/>
          </a:p>
        </p:txBody>
      </p:sp>
      <p:sp>
        <p:nvSpPr>
          <p:cNvPr id="28" name="Text 18"/>
          <p:cNvSpPr/>
          <p:nvPr/>
        </p:nvSpPr>
        <p:spPr>
          <a:xfrm>
            <a:off x="4747022" y="3823134"/>
            <a:ext cx="9727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E67E22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2.</a:t>
            </a:r>
            <a:endParaRPr lang="en-US" sz="837" dirty="0"/>
          </a:p>
        </p:txBody>
      </p:sp>
      <p:sp>
        <p:nvSpPr>
          <p:cNvPr id="29" name="Text 19"/>
          <p:cNvSpPr/>
          <p:nvPr/>
        </p:nvSpPr>
        <p:spPr>
          <a:xfrm>
            <a:off x="4901450" y="3823134"/>
            <a:ext cx="2852589" cy="148568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Выбор решения с учетом специфики организации</a:t>
            </a:r>
            <a:endParaRPr lang="en-US" sz="837" dirty="0"/>
          </a:p>
        </p:txBody>
      </p:sp>
      <p:sp>
        <p:nvSpPr>
          <p:cNvPr id="30" name="Text 20"/>
          <p:cNvSpPr/>
          <p:nvPr/>
        </p:nvSpPr>
        <p:spPr>
          <a:xfrm>
            <a:off x="4747022" y="4051734"/>
            <a:ext cx="9727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E67E22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3.</a:t>
            </a:r>
            <a:endParaRPr lang="en-US" sz="837" dirty="0"/>
          </a:p>
        </p:txBody>
      </p:sp>
      <p:sp>
        <p:nvSpPr>
          <p:cNvPr id="31" name="Text 21"/>
          <p:cNvSpPr/>
          <p:nvPr/>
        </p:nvSpPr>
        <p:spPr>
          <a:xfrm>
            <a:off x="4901450" y="4051734"/>
            <a:ext cx="3871075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Поэтапное внедрение с минимизацией влияния на бизнес-процессы</a:t>
            </a:r>
            <a:endParaRPr lang="en-US" sz="837" dirty="0"/>
          </a:p>
        </p:txBody>
      </p:sp>
      <p:sp>
        <p:nvSpPr>
          <p:cNvPr id="32" name="Text 22"/>
          <p:cNvSpPr/>
          <p:nvPr/>
        </p:nvSpPr>
        <p:spPr>
          <a:xfrm>
            <a:off x="4747022" y="4406019"/>
            <a:ext cx="9727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E67E22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4.</a:t>
            </a:r>
            <a:endParaRPr lang="en-US" sz="837" dirty="0"/>
          </a:p>
        </p:txBody>
      </p:sp>
      <p:sp>
        <p:nvSpPr>
          <p:cNvPr id="33" name="Text 23"/>
          <p:cNvSpPr/>
          <p:nvPr/>
        </p:nvSpPr>
        <p:spPr>
          <a:xfrm>
            <a:off x="4901450" y="4406019"/>
            <a:ext cx="2403063" cy="148568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Обучение персонала и настройка политик</a:t>
            </a:r>
            <a:endParaRPr lang="en-US" sz="837" dirty="0"/>
          </a:p>
        </p:txBody>
      </p:sp>
      <p:sp>
        <p:nvSpPr>
          <p:cNvPr id="34" name="Text 24"/>
          <p:cNvSpPr/>
          <p:nvPr/>
        </p:nvSpPr>
        <p:spPr>
          <a:xfrm>
            <a:off x="4747022" y="4634619"/>
            <a:ext cx="9727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E67E22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5.</a:t>
            </a:r>
            <a:endParaRPr lang="en-US" sz="837" dirty="0"/>
          </a:p>
        </p:txBody>
      </p:sp>
      <p:sp>
        <p:nvSpPr>
          <p:cNvPr id="35" name="Text 25"/>
          <p:cNvSpPr/>
          <p:nvPr/>
        </p:nvSpPr>
        <p:spPr>
          <a:xfrm>
            <a:off x="4901450" y="4634619"/>
            <a:ext cx="3180866" cy="148568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Регулярный мониторинг и совершенствование системы</a:t>
            </a:r>
            <a:endParaRPr lang="en-US" sz="837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42278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285750"/>
            <a:ext cx="8572500" cy="471488"/>
          </a:xfrm>
          <a:prstGeom prst="rect">
            <a:avLst/>
          </a:prstGeom>
          <a:noFill/>
          <a:ln/>
        </p:spPr>
        <p:txBody>
          <a:bodyPr wrap="none" lIns="0" tIns="0" rIns="0" bIns="68072" rtlCol="0" anchor="ctr">
            <a:spAutoFit/>
          </a:bodyPr>
          <a:lstStyle/>
          <a:p>
            <a:pPr indent="0" marL="0">
              <a:buNone/>
            </a:pPr>
            <a:r>
              <a:rPr lang="en-US" sz="2025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Правовые меры борьбы</a:t>
            </a:r>
            <a:endParaRPr lang="en-US" sz="2025" dirty="0"/>
          </a:p>
        </p:txBody>
      </p:sp>
      <p:sp>
        <p:nvSpPr>
          <p:cNvPr id="4" name="Text 1"/>
          <p:cNvSpPr/>
          <p:nvPr/>
        </p:nvSpPr>
        <p:spPr>
          <a:xfrm>
            <a:off x="285750" y="871538"/>
            <a:ext cx="4196953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Законодательство разных стран предусматривает различные меры по борьбе со спамом, однако их эффективность варьируется из-за глобального характера проблемы.</a:t>
            </a:r>
            <a:endParaRPr lang="en-US" sz="942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4109"/>
            <a:ext cx="157163" cy="15716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28638" y="1518745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CAN-SPAM Act (США, 2003)</a:t>
            </a:r>
            <a:endParaRPr lang="en-US" sz="942" dirty="0"/>
          </a:p>
        </p:txBody>
      </p:sp>
      <p:sp>
        <p:nvSpPr>
          <p:cNvPr id="7" name="Text 3"/>
          <p:cNvSpPr/>
          <p:nvPr/>
        </p:nvSpPr>
        <p:spPr>
          <a:xfrm>
            <a:off x="528638" y="1733057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Устанавливает требования к коммерческим электронным сообщениям, дает получателям право отказаться от рассылок и предусматривает штрафы до $43,280 за нарушение.</a:t>
            </a:r>
            <a:endParaRPr lang="en-US" sz="837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341280"/>
            <a:ext cx="157163" cy="15716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28638" y="2285916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GDPR (ЕС, 2018)</a:t>
            </a:r>
            <a:endParaRPr lang="en-US" sz="942" dirty="0"/>
          </a:p>
        </p:txBody>
      </p:sp>
      <p:sp>
        <p:nvSpPr>
          <p:cNvPr id="10" name="Text 5"/>
          <p:cNvSpPr/>
          <p:nvPr/>
        </p:nvSpPr>
        <p:spPr>
          <a:xfrm>
            <a:off x="528638" y="2500229"/>
            <a:ext cx="3954066" cy="44570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Требует явного согласия на получение рассылок и предусматривает штрафы до 4% годового оборота компании или 20 млн евро за нарушения.</a:t>
            </a:r>
            <a:endParaRPr lang="en-US" sz="837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3108452"/>
            <a:ext cx="157163" cy="15716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528638" y="3053088"/>
            <a:ext cx="3954066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Закон "О связи" (РФ)</a:t>
            </a:r>
            <a:endParaRPr lang="en-US" sz="942" dirty="0"/>
          </a:p>
        </p:txBody>
      </p:sp>
      <p:sp>
        <p:nvSpPr>
          <p:cNvPr id="13" name="Text 7"/>
          <p:cNvSpPr/>
          <p:nvPr/>
        </p:nvSpPr>
        <p:spPr>
          <a:xfrm>
            <a:off x="528638" y="3267401"/>
            <a:ext cx="3954066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Запрещает рассылку электронных сообщений без предварительного согласия абонента и предусматривает штрафы для нарушителей.</a:t>
            </a:r>
            <a:endParaRPr lang="en-US" sz="837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3778848"/>
            <a:ext cx="4196953" cy="1785938"/>
          </a:xfrm>
          <a:prstGeom prst="rect">
            <a:avLst/>
          </a:prstGeom>
        </p:spPr>
      </p:pic>
      <p:sp>
        <p:nvSpPr>
          <p:cNvPr id="15" name="Shape 8"/>
          <p:cNvSpPr/>
          <p:nvPr/>
        </p:nvSpPr>
        <p:spPr>
          <a:xfrm>
            <a:off x="4661297" y="978694"/>
            <a:ext cx="664704" cy="285750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16" name="Text 9"/>
          <p:cNvSpPr/>
          <p:nvPr/>
        </p:nvSpPr>
        <p:spPr>
          <a:xfrm>
            <a:off x="4661297" y="978694"/>
            <a:ext cx="664704" cy="285750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Регион</a:t>
            </a:r>
            <a:endParaRPr lang="en-US" sz="837" dirty="0"/>
          </a:p>
        </p:txBody>
      </p:sp>
      <p:sp>
        <p:nvSpPr>
          <p:cNvPr id="17" name="Shape 10"/>
          <p:cNvSpPr/>
          <p:nvPr/>
        </p:nvSpPr>
        <p:spPr>
          <a:xfrm>
            <a:off x="5326000" y="978694"/>
            <a:ext cx="2285665" cy="285750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18" name="Text 11"/>
          <p:cNvSpPr/>
          <p:nvPr/>
        </p:nvSpPr>
        <p:spPr>
          <a:xfrm>
            <a:off x="5326000" y="978694"/>
            <a:ext cx="2285665" cy="285750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Основной принцип</a:t>
            </a:r>
            <a:endParaRPr lang="en-US" sz="837" dirty="0"/>
          </a:p>
        </p:txBody>
      </p:sp>
      <p:sp>
        <p:nvSpPr>
          <p:cNvPr id="19" name="Shape 12"/>
          <p:cNvSpPr/>
          <p:nvPr/>
        </p:nvSpPr>
        <p:spPr>
          <a:xfrm>
            <a:off x="7611666" y="978694"/>
            <a:ext cx="1246584" cy="285750"/>
          </a:xfrm>
          <a:prstGeom prst="rect">
            <a:avLst/>
          </a:prstGeom>
          <a:solidFill>
            <a:srgbClr val="E67E22"/>
          </a:solidFill>
          <a:ln/>
        </p:spPr>
      </p:sp>
      <p:sp>
        <p:nvSpPr>
          <p:cNvPr id="20" name="Text 13"/>
          <p:cNvSpPr/>
          <p:nvPr/>
        </p:nvSpPr>
        <p:spPr>
          <a:xfrm>
            <a:off x="7611666" y="978694"/>
            <a:ext cx="1246584" cy="285750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algn="l" indent="0" marL="0">
              <a:buNone/>
            </a:pPr>
            <a:r>
              <a:rPr lang="en-US" sz="837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Эффективность</a:t>
            </a:r>
            <a:endParaRPr lang="en-US" sz="837" dirty="0"/>
          </a:p>
        </p:txBody>
      </p:sp>
      <p:sp>
        <p:nvSpPr>
          <p:cNvPr id="21" name="Text 14"/>
          <p:cNvSpPr/>
          <p:nvPr/>
        </p:nvSpPr>
        <p:spPr>
          <a:xfrm>
            <a:off x="4661297" y="1264444"/>
            <a:ext cx="664704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США</a:t>
            </a:r>
            <a:endParaRPr lang="en-US" sz="785" dirty="0"/>
          </a:p>
        </p:txBody>
      </p:sp>
      <p:sp>
        <p:nvSpPr>
          <p:cNvPr id="22" name="Text 15"/>
          <p:cNvSpPr/>
          <p:nvPr/>
        </p:nvSpPr>
        <p:spPr>
          <a:xfrm>
            <a:off x="5326000" y="1264444"/>
            <a:ext cx="2285665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Opt-out (отказ по запросу)</a:t>
            </a:r>
            <a:endParaRPr lang="en-US" sz="785" dirty="0"/>
          </a:p>
        </p:txBody>
      </p:sp>
      <p:sp>
        <p:nvSpPr>
          <p:cNvPr id="23" name="Text 16"/>
          <p:cNvSpPr/>
          <p:nvPr/>
        </p:nvSpPr>
        <p:spPr>
          <a:xfrm>
            <a:off x="7611666" y="1264444"/>
            <a:ext cx="1246584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Средняя</a:t>
            </a:r>
            <a:endParaRPr lang="en-US" sz="785" dirty="0"/>
          </a:p>
        </p:txBody>
      </p:sp>
      <p:sp>
        <p:nvSpPr>
          <p:cNvPr id="24" name="Text 17"/>
          <p:cNvSpPr/>
          <p:nvPr/>
        </p:nvSpPr>
        <p:spPr>
          <a:xfrm>
            <a:off x="4661297" y="1543050"/>
            <a:ext cx="664704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ЕС</a:t>
            </a:r>
            <a:endParaRPr lang="en-US" sz="785" dirty="0"/>
          </a:p>
        </p:txBody>
      </p:sp>
      <p:sp>
        <p:nvSpPr>
          <p:cNvPr id="25" name="Text 18"/>
          <p:cNvSpPr/>
          <p:nvPr/>
        </p:nvSpPr>
        <p:spPr>
          <a:xfrm>
            <a:off x="5326000" y="1543050"/>
            <a:ext cx="2285665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Opt-in (предварительное согласие)</a:t>
            </a:r>
            <a:endParaRPr lang="en-US" sz="785" dirty="0"/>
          </a:p>
        </p:txBody>
      </p:sp>
      <p:sp>
        <p:nvSpPr>
          <p:cNvPr id="26" name="Text 19"/>
          <p:cNvSpPr/>
          <p:nvPr/>
        </p:nvSpPr>
        <p:spPr>
          <a:xfrm>
            <a:off x="7611666" y="1543050"/>
            <a:ext cx="1246584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Высокая</a:t>
            </a:r>
            <a:endParaRPr lang="en-US" sz="785" dirty="0"/>
          </a:p>
        </p:txBody>
      </p:sp>
      <p:sp>
        <p:nvSpPr>
          <p:cNvPr id="27" name="Text 20"/>
          <p:cNvSpPr/>
          <p:nvPr/>
        </p:nvSpPr>
        <p:spPr>
          <a:xfrm>
            <a:off x="4661297" y="1825228"/>
            <a:ext cx="664704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Россия</a:t>
            </a:r>
            <a:endParaRPr lang="en-US" sz="785" dirty="0"/>
          </a:p>
        </p:txBody>
      </p:sp>
      <p:sp>
        <p:nvSpPr>
          <p:cNvPr id="28" name="Text 21"/>
          <p:cNvSpPr/>
          <p:nvPr/>
        </p:nvSpPr>
        <p:spPr>
          <a:xfrm>
            <a:off x="5326000" y="1825228"/>
            <a:ext cx="2285665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Opt-in (предварительное согласие)</a:t>
            </a:r>
            <a:endParaRPr lang="en-US" sz="785" dirty="0"/>
          </a:p>
        </p:txBody>
      </p:sp>
      <p:sp>
        <p:nvSpPr>
          <p:cNvPr id="29" name="Text 22"/>
          <p:cNvSpPr/>
          <p:nvPr/>
        </p:nvSpPr>
        <p:spPr>
          <a:xfrm>
            <a:off x="7611666" y="1825228"/>
            <a:ext cx="1246584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Средняя</a:t>
            </a:r>
            <a:endParaRPr lang="en-US" sz="785" dirty="0"/>
          </a:p>
        </p:txBody>
      </p:sp>
      <p:sp>
        <p:nvSpPr>
          <p:cNvPr id="30" name="Text 23"/>
          <p:cNvSpPr/>
          <p:nvPr/>
        </p:nvSpPr>
        <p:spPr>
          <a:xfrm>
            <a:off x="4661297" y="2107406"/>
            <a:ext cx="664704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Япония</a:t>
            </a:r>
            <a:endParaRPr lang="en-US" sz="785" dirty="0"/>
          </a:p>
        </p:txBody>
      </p:sp>
      <p:sp>
        <p:nvSpPr>
          <p:cNvPr id="31" name="Text 24"/>
          <p:cNvSpPr/>
          <p:nvPr/>
        </p:nvSpPr>
        <p:spPr>
          <a:xfrm>
            <a:off x="5326000" y="2107406"/>
            <a:ext cx="2285665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Opt-in (предварительное согласие)</a:t>
            </a:r>
            <a:endParaRPr lang="en-US" sz="785" dirty="0"/>
          </a:p>
        </p:txBody>
      </p:sp>
      <p:sp>
        <p:nvSpPr>
          <p:cNvPr id="32" name="Text 25"/>
          <p:cNvSpPr/>
          <p:nvPr/>
        </p:nvSpPr>
        <p:spPr>
          <a:xfrm>
            <a:off x="7611666" y="2107406"/>
            <a:ext cx="1246584" cy="282178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Высокая</a:t>
            </a:r>
            <a:endParaRPr lang="en-US" sz="785" dirty="0"/>
          </a:p>
        </p:txBody>
      </p:sp>
      <p:sp>
        <p:nvSpPr>
          <p:cNvPr id="33" name="Text 26"/>
          <p:cNvSpPr/>
          <p:nvPr/>
        </p:nvSpPr>
        <p:spPr>
          <a:xfrm>
            <a:off x="4661297" y="2389584"/>
            <a:ext cx="664704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Китай</a:t>
            </a:r>
            <a:endParaRPr lang="en-US" sz="785" dirty="0"/>
          </a:p>
        </p:txBody>
      </p:sp>
      <p:sp>
        <p:nvSpPr>
          <p:cNvPr id="34" name="Text 27"/>
          <p:cNvSpPr/>
          <p:nvPr/>
        </p:nvSpPr>
        <p:spPr>
          <a:xfrm>
            <a:off x="5326000" y="2389584"/>
            <a:ext cx="2285665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Смешанный подход</a:t>
            </a:r>
            <a:endParaRPr lang="en-US" sz="785" dirty="0"/>
          </a:p>
        </p:txBody>
      </p:sp>
      <p:sp>
        <p:nvSpPr>
          <p:cNvPr id="35" name="Text 28"/>
          <p:cNvSpPr/>
          <p:nvPr/>
        </p:nvSpPr>
        <p:spPr>
          <a:xfrm>
            <a:off x="7611666" y="2389584"/>
            <a:ext cx="1246584" cy="278606"/>
          </a:xfrm>
          <a:prstGeom prst="rect">
            <a:avLst/>
          </a:prstGeom>
          <a:noFill/>
          <a:ln/>
        </p:spPr>
        <p:txBody>
          <a:bodyPr wrap="square" lIns="102108" tIns="68072" rIns="102108" bIns="68072" rtlCol="0" anchor="ctr">
            <a:spAutoFit/>
          </a:bodyPr>
          <a:lstStyle/>
          <a:p>
            <a:pPr indent="0" marL="0">
              <a:buNone/>
            </a:pPr>
            <a:r>
              <a:rPr lang="en-US" sz="785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Средняя</a:t>
            </a:r>
            <a:endParaRPr lang="en-US" sz="785" dirty="0"/>
          </a:p>
        </p:txBody>
      </p:sp>
      <p:sp>
        <p:nvSpPr>
          <p:cNvPr id="36" name="Shape 29"/>
          <p:cNvSpPr/>
          <p:nvPr/>
        </p:nvSpPr>
        <p:spPr>
          <a:xfrm>
            <a:off x="4661297" y="2775347"/>
            <a:ext cx="4196953" cy="1440024"/>
          </a:xfrm>
          <a:prstGeom prst="rect">
            <a:avLst/>
          </a:prstGeom>
          <a:solidFill>
            <a:srgbClr val="5DADE2"/>
          </a:solidFill>
          <a:ln/>
        </p:spPr>
      </p:sp>
      <p:sp>
        <p:nvSpPr>
          <p:cNvPr id="37" name="Text 30"/>
          <p:cNvSpPr/>
          <p:nvPr/>
        </p:nvSpPr>
        <p:spPr>
          <a:xfrm>
            <a:off x="4747022" y="2861072"/>
            <a:ext cx="402550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42" b="1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Проблемы правового регулирования</a:t>
            </a:r>
            <a:endParaRPr lang="en-US" sz="942" dirty="0"/>
          </a:p>
        </p:txBody>
      </p:sp>
      <p:sp>
        <p:nvSpPr>
          <p:cNvPr id="38" name="Text 31"/>
          <p:cNvSpPr/>
          <p:nvPr/>
        </p:nvSpPr>
        <p:spPr>
          <a:xfrm>
            <a:off x="4889897" y="3089672"/>
            <a:ext cx="3882628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Трансграничный характер спама затрудняет применение национальных законов</a:t>
            </a:r>
            <a:endParaRPr lang="en-US" sz="837" dirty="0"/>
          </a:p>
        </p:txBody>
      </p:sp>
      <p:sp>
        <p:nvSpPr>
          <p:cNvPr id="39" name="Text 32"/>
          <p:cNvSpPr/>
          <p:nvPr/>
        </p:nvSpPr>
        <p:spPr>
          <a:xfrm>
            <a:off x="4889897" y="3386807"/>
            <a:ext cx="3882628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Сложность идентификации и привлечения к ответственности спамеров</a:t>
            </a:r>
            <a:endParaRPr lang="en-US" sz="837" dirty="0"/>
          </a:p>
        </p:txBody>
      </p:sp>
      <p:sp>
        <p:nvSpPr>
          <p:cNvPr id="40" name="Text 33"/>
          <p:cNvSpPr/>
          <p:nvPr/>
        </p:nvSpPr>
        <p:spPr>
          <a:xfrm>
            <a:off x="4889897" y="3683943"/>
            <a:ext cx="3882628" cy="29713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Различия в законодательстве разных стран создают "безопасные гавани" для спамеров</a:t>
            </a:r>
            <a:endParaRPr lang="en-US" sz="837" dirty="0"/>
          </a:p>
        </p:txBody>
      </p:sp>
      <p:sp>
        <p:nvSpPr>
          <p:cNvPr id="41" name="Text 34"/>
          <p:cNvSpPr/>
          <p:nvPr/>
        </p:nvSpPr>
        <p:spPr>
          <a:xfrm>
            <a:off x="4889897" y="3981078"/>
            <a:ext cx="3882628" cy="148568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837" dirty="0">
                <a:solidFill>
                  <a:srgbClr val="2C3E5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Технологии развиваются быстрее, чем законодательство</a:t>
            </a:r>
            <a:endParaRPr lang="en-US" sz="837" dirty="0"/>
          </a:p>
        </p:txBody>
      </p:sp>
      <p:pic>
        <p:nvPicPr>
          <p:cNvPr id="42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1297" y="4322527"/>
            <a:ext cx="4196953" cy="178593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2025-10-23T01:51:55Z</dcterms:created>
  <dcterms:modified xsi:type="dcterms:W3CDTF">2025-10-23T01:51:55Z</dcterms:modified>
</cp:coreProperties>
</file>